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haris SIL" panose="020B060402020202020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hwcpDk52mwd/q5d00sehvP6LFd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 damage and highlight image with hyperinflation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5:notes"/>
          <p:cNvSpPr txBox="1"/>
          <p:nvPr/>
        </p:nvSpPr>
        <p:spPr>
          <a:xfrm>
            <a:off x="1431925" y="930275"/>
            <a:ext cx="4144963" cy="3186113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3600" tIns="41800" rIns="83600" bIns="41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5:notes"/>
          <p:cNvSpPr txBox="1">
            <a:spLocks noGrp="1"/>
          </p:cNvSpPr>
          <p:nvPr>
            <p:ph type="body" idx="1"/>
          </p:nvPr>
        </p:nvSpPr>
        <p:spPr>
          <a:xfrm>
            <a:off x="1069975" y="4425950"/>
            <a:ext cx="4876800" cy="353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5725" marR="0" lvl="0" indent="-85725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"/>
              <a:buFont typeface="Noto Sans Symbols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Summary of detrimental effects of hyperinflation on respiratory muscle function. Modified from Tobin.74</a:t>
            </a:r>
            <a:endParaRPr/>
          </a:p>
        </p:txBody>
      </p:sp>
      <p:sp>
        <p:nvSpPr>
          <p:cNvPr id="202" name="Google Shape;20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Follow up on LVRS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" name="Google Shape;36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3713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0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30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Google Shape;431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0"/>
          <p:cNvSpPr/>
          <p:nvPr/>
        </p:nvSpPr>
        <p:spPr>
          <a:xfrm>
            <a:off x="0" y="2141538"/>
            <a:ext cx="12192000" cy="4716462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18;p40"/>
          <p:cNvCxnSpPr/>
          <p:nvPr/>
        </p:nvCxnSpPr>
        <p:spPr>
          <a:xfrm>
            <a:off x="701675" y="5024438"/>
            <a:ext cx="10788650" cy="0"/>
          </a:xfrm>
          <a:prstGeom prst="straightConnector1">
            <a:avLst/>
          </a:prstGeom>
          <a:noFill/>
          <a:ln w="349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40"/>
          <p:cNvSpPr/>
          <p:nvPr/>
        </p:nvSpPr>
        <p:spPr>
          <a:xfrm>
            <a:off x="0" y="0"/>
            <a:ext cx="12192000" cy="136525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0"/>
          <p:cNvSpPr/>
          <p:nvPr/>
        </p:nvSpPr>
        <p:spPr>
          <a:xfrm>
            <a:off x="485775" y="2439988"/>
            <a:ext cx="11249025" cy="3975100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40" descr="University of Chicago Biological Sciences Divis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0" y="695325"/>
            <a:ext cx="5564188" cy="79692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0"/>
          <p:cNvSpPr txBox="1">
            <a:spLocks noGrp="1"/>
          </p:cNvSpPr>
          <p:nvPr>
            <p:ph type="body" idx="1"/>
          </p:nvPr>
        </p:nvSpPr>
        <p:spPr>
          <a:xfrm>
            <a:off x="486164" y="2440303"/>
            <a:ext cx="11248635" cy="255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274300" rIns="457200" bIns="274300" anchor="ctr" anchorCtr="0">
            <a:noAutofit/>
          </a:bodyPr>
          <a:lstStyle>
            <a:lvl1pPr marL="457200" lvl="0" indent="-228600" algn="l">
              <a:spcBef>
                <a:spcPts val="1200"/>
              </a:spcBef>
              <a:spcAft>
                <a:spcPts val="0"/>
              </a:spcAft>
              <a:buSzPts val="5400"/>
              <a:buNone/>
              <a:defRPr sz="5400" b="1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0"/>
          <p:cNvSpPr txBox="1">
            <a:spLocks noGrp="1"/>
          </p:cNvSpPr>
          <p:nvPr>
            <p:ph type="body" idx="2"/>
          </p:nvPr>
        </p:nvSpPr>
        <p:spPr>
          <a:xfrm>
            <a:off x="486164" y="5057134"/>
            <a:ext cx="11248633" cy="135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274300" rIns="457200" bIns="274300" anchor="ctr" anchorCtr="0">
            <a:noAutofit/>
          </a:bodyPr>
          <a:lstStyle>
            <a:lvl1pPr marL="457200" lvl="0" indent="-228600" algn="l">
              <a:spcBef>
                <a:spcPts val="120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hapter Title">
  <p:cSld name="Chapter Titl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9"/>
          <p:cNvSpPr/>
          <p:nvPr/>
        </p:nvSpPr>
        <p:spPr>
          <a:xfrm>
            <a:off x="457200" y="992188"/>
            <a:ext cx="11277600" cy="3197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49"/>
          <p:cNvSpPr/>
          <p:nvPr/>
        </p:nvSpPr>
        <p:spPr>
          <a:xfrm>
            <a:off x="733425" y="1244600"/>
            <a:ext cx="10725150" cy="2633663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49"/>
          <p:cNvSpPr/>
          <p:nvPr/>
        </p:nvSpPr>
        <p:spPr>
          <a:xfrm>
            <a:off x="0" y="6721475"/>
            <a:ext cx="12215813" cy="136525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49"/>
          <p:cNvSpPr/>
          <p:nvPr/>
        </p:nvSpPr>
        <p:spPr>
          <a:xfrm>
            <a:off x="0" y="0"/>
            <a:ext cx="12192000" cy="136525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49" descr="University of Chicago Biological Sciences Divis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3113" y="4921250"/>
            <a:ext cx="5565775" cy="798513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9"/>
          <p:cNvSpPr txBox="1">
            <a:spLocks noGrp="1"/>
          </p:cNvSpPr>
          <p:nvPr>
            <p:ph type="body" idx="1"/>
          </p:nvPr>
        </p:nvSpPr>
        <p:spPr>
          <a:xfrm>
            <a:off x="727950" y="1253261"/>
            <a:ext cx="10700625" cy="264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274300" rIns="457200" bIns="274300" anchor="ctr" anchorCtr="0">
            <a:noAutofit/>
          </a:bodyPr>
          <a:lstStyle>
            <a:lvl1pPr marL="457200" lvl="0" indent="-228600" algn="ctr">
              <a:spcBef>
                <a:spcPts val="1200"/>
              </a:spcBef>
              <a:spcAft>
                <a:spcPts val="0"/>
              </a:spcAft>
              <a:buSzPts val="5400"/>
              <a:buNone/>
              <a:defRPr sz="5400" b="1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, Tall Picture Slide">
  <p:cSld name="1 Column, Tall Picture Slid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0"/>
          <p:cNvSpPr/>
          <p:nvPr/>
        </p:nvSpPr>
        <p:spPr>
          <a:xfrm>
            <a:off x="8418513" y="476250"/>
            <a:ext cx="3395662" cy="50895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0"/>
          <p:cNvSpPr txBox="1">
            <a:spLocks noGrp="1"/>
          </p:cNvSpPr>
          <p:nvPr>
            <p:ph type="body" idx="1"/>
          </p:nvPr>
        </p:nvSpPr>
        <p:spPr>
          <a:xfrm>
            <a:off x="457201" y="1356465"/>
            <a:ext cx="7514163" cy="442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50"/>
          <p:cNvSpPr>
            <a:spLocks noGrp="1"/>
          </p:cNvSpPr>
          <p:nvPr>
            <p:ph type="pic" idx="2"/>
          </p:nvPr>
        </p:nvSpPr>
        <p:spPr>
          <a:xfrm>
            <a:off x="8273821" y="330561"/>
            <a:ext cx="3396015" cy="5090052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50"/>
          <p:cNvSpPr txBox="1">
            <a:spLocks noGrp="1"/>
          </p:cNvSpPr>
          <p:nvPr>
            <p:ph type="title"/>
          </p:nvPr>
        </p:nvSpPr>
        <p:spPr>
          <a:xfrm>
            <a:off x="457201" y="319407"/>
            <a:ext cx="7514164" cy="1037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0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, Wide Picture Slide">
  <p:cSld name="1 Column, Wide Picture Slid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1"/>
          <p:cNvSpPr/>
          <p:nvPr/>
        </p:nvSpPr>
        <p:spPr>
          <a:xfrm>
            <a:off x="6196013" y="1722438"/>
            <a:ext cx="5580062" cy="371951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51"/>
          <p:cNvSpPr txBox="1">
            <a:spLocks noGrp="1"/>
          </p:cNvSpPr>
          <p:nvPr>
            <p:ph type="body" idx="1"/>
          </p:nvPr>
        </p:nvSpPr>
        <p:spPr>
          <a:xfrm>
            <a:off x="457201" y="1356465"/>
            <a:ext cx="5177753" cy="442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51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1"/>
          <p:cNvSpPr>
            <a:spLocks noGrp="1"/>
          </p:cNvSpPr>
          <p:nvPr>
            <p:ph type="pic" idx="2"/>
          </p:nvPr>
        </p:nvSpPr>
        <p:spPr>
          <a:xfrm>
            <a:off x="6050333" y="1577536"/>
            <a:ext cx="5580179" cy="3720119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51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ll Out Slide ">
  <p:cSld name="Call Out Slide 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2"/>
          <p:cNvSpPr txBox="1">
            <a:spLocks noGrp="1"/>
          </p:cNvSpPr>
          <p:nvPr>
            <p:ph type="title"/>
          </p:nvPr>
        </p:nvSpPr>
        <p:spPr>
          <a:xfrm>
            <a:off x="457200" y="138223"/>
            <a:ext cx="11271387" cy="5411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2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lide">
  <p:cSld name="Logo Slid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53" descr="University of Chicago Biological Sciences Divis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3625" y="2708275"/>
            <a:ext cx="10064750" cy="144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1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1"/>
          <p:cNvSpPr txBox="1">
            <a:spLocks noGrp="1"/>
          </p:cNvSpPr>
          <p:nvPr>
            <p:ph type="body" idx="1"/>
          </p:nvPr>
        </p:nvSpPr>
        <p:spPr>
          <a:xfrm>
            <a:off x="457200" y="1355725"/>
            <a:ext cx="11271250" cy="443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4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1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2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4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42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43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4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4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4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44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itle">
  <p:cSld name="TITL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lvl="0" algn="ctr">
              <a:spcBef>
                <a:spcPts val="12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" name="Google Shape;48;p4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4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45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Slide">
  <p:cSld name="1 Column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6"/>
          <p:cNvSpPr txBox="1">
            <a:spLocks noGrp="1"/>
          </p:cNvSpPr>
          <p:nvPr>
            <p:ph type="body" idx="1"/>
          </p:nvPr>
        </p:nvSpPr>
        <p:spPr>
          <a:xfrm>
            <a:off x="457200" y="1356465"/>
            <a:ext cx="11271385" cy="4422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46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6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Slide">
  <p:cSld name="2 Column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7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7"/>
          <p:cNvSpPr txBox="1">
            <a:spLocks noGrp="1"/>
          </p:cNvSpPr>
          <p:nvPr>
            <p:ph type="body" idx="1"/>
          </p:nvPr>
        </p:nvSpPr>
        <p:spPr>
          <a:xfrm>
            <a:off x="6324600" y="1356465"/>
            <a:ext cx="5403985" cy="442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47"/>
          <p:cNvSpPr txBox="1">
            <a:spLocks noGrp="1"/>
          </p:cNvSpPr>
          <p:nvPr>
            <p:ph type="body" idx="2"/>
          </p:nvPr>
        </p:nvSpPr>
        <p:spPr>
          <a:xfrm>
            <a:off x="463297" y="1356465"/>
            <a:ext cx="5404104" cy="442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47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 Slide">
  <p:cSld name="3 Column Slid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8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8"/>
          <p:cNvSpPr txBox="1">
            <a:spLocks noGrp="1"/>
          </p:cNvSpPr>
          <p:nvPr>
            <p:ph type="body" idx="1"/>
          </p:nvPr>
        </p:nvSpPr>
        <p:spPr>
          <a:xfrm>
            <a:off x="4345245" y="1356465"/>
            <a:ext cx="3507487" cy="4376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48"/>
          <p:cNvSpPr txBox="1">
            <a:spLocks noGrp="1"/>
          </p:cNvSpPr>
          <p:nvPr>
            <p:ph type="body" idx="2"/>
          </p:nvPr>
        </p:nvSpPr>
        <p:spPr>
          <a:xfrm>
            <a:off x="469393" y="1356465"/>
            <a:ext cx="3507487" cy="4376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48"/>
          <p:cNvSpPr txBox="1">
            <a:spLocks noGrp="1"/>
          </p:cNvSpPr>
          <p:nvPr>
            <p:ph type="body" idx="3"/>
          </p:nvPr>
        </p:nvSpPr>
        <p:spPr>
          <a:xfrm>
            <a:off x="8221096" y="1356465"/>
            <a:ext cx="3507487" cy="4376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lvl="0" indent="-342900" algn="l"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2pPr>
            <a:lvl3pPr marL="1371600" lvl="2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3pPr>
            <a:lvl4pPr marL="1828800" lvl="3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4pPr>
            <a:lvl5pPr marL="2286000" lvl="4" indent="-342900" algn="l">
              <a:spcBef>
                <a:spcPts val="300"/>
              </a:spcBef>
              <a:spcAft>
                <a:spcPts val="0"/>
              </a:spcAft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48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/>
          <p:nvPr/>
        </p:nvSpPr>
        <p:spPr>
          <a:xfrm>
            <a:off x="0" y="5791200"/>
            <a:ext cx="12192000" cy="1066800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39"/>
          <p:cNvSpPr txBox="1">
            <a:spLocks noGrp="1"/>
          </p:cNvSpPr>
          <p:nvPr>
            <p:ph type="body" idx="1"/>
          </p:nvPr>
        </p:nvSpPr>
        <p:spPr>
          <a:xfrm>
            <a:off x="457200" y="1355725"/>
            <a:ext cx="11271250" cy="443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>
            <a:lvl1pPr marL="457200" marR="0" lvl="0" indent="-431800" algn="l" rtl="0">
              <a:spcBef>
                <a:spcPts val="1200"/>
              </a:spcBef>
              <a:spcAft>
                <a:spcPts val="0"/>
              </a:spcAft>
              <a:buClr>
                <a:srgbClr val="8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9100" algn="l" rtl="0"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3000"/>
              <a:buFont typeface="Arial"/>
              <a:buChar char="»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2800"/>
              <a:buFont typeface="Arial"/>
              <a:buChar char="»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93700" algn="l" rtl="0"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2600"/>
              <a:buFont typeface="Arial"/>
              <a:buChar char="»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9"/>
          <p:cNvSpPr txBox="1">
            <a:spLocks noGrp="1"/>
          </p:cNvSpPr>
          <p:nvPr>
            <p:ph type="sldNum" idx="12"/>
          </p:nvPr>
        </p:nvSpPr>
        <p:spPr>
          <a:xfrm>
            <a:off x="4702175" y="6046788"/>
            <a:ext cx="7026275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39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39"/>
          <p:cNvSpPr/>
          <p:nvPr/>
        </p:nvSpPr>
        <p:spPr>
          <a:xfrm>
            <a:off x="0" y="0"/>
            <a:ext cx="12192000" cy="136525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39" descr="University of Chicago Biological Sciences Division logo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96888" y="6046788"/>
            <a:ext cx="3708400" cy="53181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>
            <a:spLocks noGrp="1"/>
          </p:cNvSpPr>
          <p:nvPr>
            <p:ph type="body" idx="1"/>
          </p:nvPr>
        </p:nvSpPr>
        <p:spPr>
          <a:xfrm>
            <a:off x="486164" y="2440303"/>
            <a:ext cx="11248635" cy="255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274300" rIns="457200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000"/>
              <a:t>Advanced Treatment Options for Severe COPD: A Review of Bronchoscopic Lung Volume Reduction (BLVR)</a:t>
            </a:r>
            <a:endParaRPr/>
          </a:p>
        </p:txBody>
      </p:sp>
      <p:sp>
        <p:nvSpPr>
          <p:cNvPr id="96" name="Google Shape;96;p1"/>
          <p:cNvSpPr txBox="1">
            <a:spLocks noGrp="1"/>
          </p:cNvSpPr>
          <p:nvPr>
            <p:ph type="body" idx="2"/>
          </p:nvPr>
        </p:nvSpPr>
        <p:spPr>
          <a:xfrm>
            <a:off x="486164" y="5057134"/>
            <a:ext cx="11248633" cy="135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274300" rIns="457200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Ajay Wagh, MD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Living Better Together COPD Conference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Nov 14, 2024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"/>
          <p:cNvSpPr txBox="1">
            <a:spLocks noGrp="1"/>
          </p:cNvSpPr>
          <p:nvPr>
            <p:ph type="title"/>
          </p:nvPr>
        </p:nvSpPr>
        <p:spPr>
          <a:xfrm>
            <a:off x="0" y="198379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General Treatment Algorithm for COPD</a:t>
            </a:r>
            <a:endParaRPr/>
          </a:p>
        </p:txBody>
      </p:sp>
      <p:sp>
        <p:nvSpPr>
          <p:cNvPr id="160" name="Google Shape;160;p10"/>
          <p:cNvSpPr/>
          <p:nvPr/>
        </p:nvSpPr>
        <p:spPr>
          <a:xfrm>
            <a:off x="9052356" y="6096690"/>
            <a:ext cx="20698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www.goldcopd.org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10"/>
          <p:cNvPicPr preferRelativeResize="0"/>
          <p:nvPr/>
        </p:nvPicPr>
        <p:blipFill rotWithShape="1">
          <a:blip r:embed="rId3">
            <a:alphaModFix/>
          </a:blip>
          <a:srcRect l="4620" t="12110" r="4514" b="27707"/>
          <a:stretch/>
        </p:blipFill>
        <p:spPr>
          <a:xfrm>
            <a:off x="359405" y="1235016"/>
            <a:ext cx="5126996" cy="4394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0"/>
          <p:cNvPicPr preferRelativeResize="0"/>
          <p:nvPr/>
        </p:nvPicPr>
        <p:blipFill rotWithShape="1">
          <a:blip r:embed="rId4">
            <a:alphaModFix/>
          </a:blip>
          <a:srcRect l="4325" t="12453" r="4338" b="31559"/>
          <a:stretch/>
        </p:blipFill>
        <p:spPr>
          <a:xfrm>
            <a:off x="5845806" y="1172875"/>
            <a:ext cx="5781554" cy="4586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1"/>
          <p:cNvPicPr preferRelativeResize="0"/>
          <p:nvPr/>
        </p:nvPicPr>
        <p:blipFill rotWithShape="1">
          <a:blip r:embed="rId3">
            <a:alphaModFix/>
          </a:blip>
          <a:srcRect l="4625" t="12685" r="3909" b="24957"/>
          <a:stretch/>
        </p:blipFill>
        <p:spPr>
          <a:xfrm>
            <a:off x="3030201" y="943023"/>
            <a:ext cx="5635387" cy="497195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1"/>
          <p:cNvSpPr txBox="1">
            <a:spLocks noGrp="1"/>
          </p:cNvSpPr>
          <p:nvPr>
            <p:ph type="title"/>
          </p:nvPr>
        </p:nvSpPr>
        <p:spPr>
          <a:xfrm>
            <a:off x="0" y="195520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Interventional Therapies</a:t>
            </a:r>
            <a:endParaRPr/>
          </a:p>
        </p:txBody>
      </p:sp>
      <p:sp>
        <p:nvSpPr>
          <p:cNvPr id="169" name="Google Shape;169;p11"/>
          <p:cNvSpPr/>
          <p:nvPr/>
        </p:nvSpPr>
        <p:spPr>
          <a:xfrm>
            <a:off x="9052356" y="6096690"/>
            <a:ext cx="20698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www.goldcopd.org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1"/>
          <p:cNvSpPr/>
          <p:nvPr/>
        </p:nvSpPr>
        <p:spPr>
          <a:xfrm>
            <a:off x="3212757" y="1841157"/>
            <a:ext cx="5226908" cy="494270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rgbClr val="36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1"/>
          <p:cNvSpPr/>
          <p:nvPr/>
        </p:nvSpPr>
        <p:spPr>
          <a:xfrm>
            <a:off x="3212757" y="4188941"/>
            <a:ext cx="5226908" cy="580768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rgbClr val="36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"/>
          <p:cNvSpPr txBox="1">
            <a:spLocks noGrp="1"/>
          </p:cNvSpPr>
          <p:nvPr>
            <p:ph type="title"/>
          </p:nvPr>
        </p:nvSpPr>
        <p:spPr>
          <a:xfrm>
            <a:off x="93515" y="67253"/>
            <a:ext cx="11201399" cy="1057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My General Initial COPD Approach</a:t>
            </a:r>
            <a:endParaRPr/>
          </a:p>
        </p:txBody>
      </p:sp>
      <p:sp>
        <p:nvSpPr>
          <p:cNvPr id="178" name="Google Shape;178;p12"/>
          <p:cNvSpPr txBox="1">
            <a:spLocks noGrp="1"/>
          </p:cNvSpPr>
          <p:nvPr>
            <p:ph type="body" idx="1"/>
          </p:nvPr>
        </p:nvSpPr>
        <p:spPr>
          <a:xfrm>
            <a:off x="183568" y="1124777"/>
            <a:ext cx="11201399" cy="471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H&amp;P and Spirometric Evaluation</a:t>
            </a:r>
            <a:endParaRPr/>
          </a:p>
          <a:p>
            <a:pPr marL="514350" lvl="0" indent="-514350" algn="l" rtl="0"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Smoking Cessation Counseling</a:t>
            </a:r>
            <a:endParaRPr/>
          </a:p>
          <a:p>
            <a:pPr marL="514350" lvl="0" indent="-514350" algn="l" rtl="0"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Supplemental O2 evaluation</a:t>
            </a:r>
            <a:endParaRPr/>
          </a:p>
          <a:p>
            <a:pPr marL="514350" lvl="0" indent="-514350" algn="l" rtl="0"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Inhalers/Bronchodilators</a:t>
            </a:r>
            <a:endParaRPr/>
          </a:p>
          <a:p>
            <a:pPr marL="514350" lvl="0" indent="-514350" algn="l" rtl="0"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Vaccination/Prevention</a:t>
            </a:r>
            <a:endParaRPr/>
          </a:p>
          <a:p>
            <a:pPr marL="514350" lvl="0" indent="-514350" algn="l" rtl="0"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Pulmonary Rehab</a:t>
            </a:r>
            <a:endParaRPr/>
          </a:p>
          <a:p>
            <a:pPr marL="514350" lvl="0" indent="-514350" algn="l" rtl="0"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Lung Cancer Screening</a:t>
            </a:r>
            <a:endParaRPr/>
          </a:p>
          <a:p>
            <a:pPr marL="514350" lvl="0" indent="-514350" algn="l" rtl="0"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BLVR or Transplant evaluation?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 txBox="1">
            <a:spLocks noGrp="1"/>
          </p:cNvSpPr>
          <p:nvPr>
            <p:ph type="title"/>
          </p:nvPr>
        </p:nvSpPr>
        <p:spPr>
          <a:xfrm>
            <a:off x="495300" y="2371477"/>
            <a:ext cx="11201400" cy="105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Emphysema and Hyperinflation</a:t>
            </a:r>
            <a:br>
              <a:rPr lang="en-US"/>
            </a:br>
            <a:r>
              <a:rPr lang="en-US"/>
              <a:t>&amp;</a:t>
            </a:r>
            <a:br>
              <a:rPr lang="en-US"/>
            </a:br>
            <a:r>
              <a:rPr lang="en-US"/>
              <a:t>Rationale for BLVR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"/>
          <p:cNvSpPr txBox="1">
            <a:spLocks noGrp="1"/>
          </p:cNvSpPr>
          <p:nvPr>
            <p:ph type="title"/>
          </p:nvPr>
        </p:nvSpPr>
        <p:spPr>
          <a:xfrm>
            <a:off x="495300" y="0"/>
            <a:ext cx="11201400" cy="134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Air Trapping and Hyperinflation in Emphysema</a:t>
            </a:r>
            <a:endParaRPr/>
          </a:p>
        </p:txBody>
      </p:sp>
      <p:sp>
        <p:nvSpPr>
          <p:cNvPr id="189" name="Google Shape;189;p14"/>
          <p:cNvSpPr/>
          <p:nvPr/>
        </p:nvSpPr>
        <p:spPr>
          <a:xfrm>
            <a:off x="5023287" y="1502405"/>
            <a:ext cx="6820492" cy="1630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5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Tissue is elastic with large surface area</a:t>
            </a:r>
            <a:endParaRPr/>
          </a:p>
          <a:p>
            <a:pPr marL="0" marR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Breathing is easy; lung expands and contracts normally</a:t>
            </a:r>
            <a:endParaRPr/>
          </a:p>
        </p:txBody>
      </p:sp>
      <p:pic>
        <p:nvPicPr>
          <p:cNvPr id="190" name="Google Shape;19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3112" y="1560484"/>
            <a:ext cx="2123542" cy="163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4"/>
          <p:cNvSpPr/>
          <p:nvPr/>
        </p:nvSpPr>
        <p:spPr>
          <a:xfrm>
            <a:off x="5137471" y="3992994"/>
            <a:ext cx="6820491" cy="1630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5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Tissue destruction reduces elasticity and gas exchange</a:t>
            </a:r>
            <a:endParaRPr/>
          </a:p>
          <a:p>
            <a:pPr marL="0" marR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Air is trapped in the diseased portion of the lungs, increasing lung volume and putting pressure on the diaphragm, making patient persistently breathless</a:t>
            </a:r>
            <a:endParaRPr/>
          </a:p>
        </p:txBody>
      </p:sp>
      <p:pic>
        <p:nvPicPr>
          <p:cNvPr id="192" name="Google Shape;192;p14"/>
          <p:cNvPicPr preferRelativeResize="0"/>
          <p:nvPr/>
        </p:nvPicPr>
        <p:blipFill rotWithShape="1">
          <a:blip r:embed="rId4">
            <a:alphaModFix/>
          </a:blip>
          <a:srcRect l="13517" t="9341" r="21535" b="2059"/>
          <a:stretch/>
        </p:blipFill>
        <p:spPr>
          <a:xfrm>
            <a:off x="2753112" y="3992995"/>
            <a:ext cx="2123542" cy="163087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4"/>
          <p:cNvSpPr/>
          <p:nvPr/>
        </p:nvSpPr>
        <p:spPr>
          <a:xfrm rot="8369955" flipH="1">
            <a:off x="2602195" y="2187339"/>
            <a:ext cx="884468" cy="751709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800000">
                  <a:alpha val="0"/>
                </a:srgbClr>
              </a:gs>
              <a:gs pos="22000">
                <a:srgbClr val="800000">
                  <a:alpha val="0"/>
                </a:srgbClr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4"/>
          <p:cNvSpPr/>
          <p:nvPr/>
        </p:nvSpPr>
        <p:spPr>
          <a:xfrm rot="8369955" flipH="1">
            <a:off x="2721061" y="4788046"/>
            <a:ext cx="884468" cy="751709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800000">
                  <a:alpha val="0"/>
                </a:srgbClr>
              </a:gs>
              <a:gs pos="22000">
                <a:srgbClr val="800000">
                  <a:alpha val="0"/>
                </a:srgbClr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14"/>
          <p:cNvPicPr preferRelativeResize="0"/>
          <p:nvPr/>
        </p:nvPicPr>
        <p:blipFill rotWithShape="1">
          <a:blip r:embed="rId5">
            <a:alphaModFix/>
          </a:blip>
          <a:srcRect l="1765" t="1960" r="1764" b="1960"/>
          <a:stretch/>
        </p:blipFill>
        <p:spPr>
          <a:xfrm>
            <a:off x="234038" y="3886278"/>
            <a:ext cx="1751391" cy="1744271"/>
          </a:xfrm>
          <a:prstGeom prst="ellipse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6" name="Google Shape;196;p14"/>
          <p:cNvPicPr preferRelativeResize="0"/>
          <p:nvPr/>
        </p:nvPicPr>
        <p:blipFill rotWithShape="1">
          <a:blip r:embed="rId6">
            <a:alphaModFix/>
          </a:blip>
          <a:srcRect l="1765" t="1960" r="1764" b="1960"/>
          <a:stretch/>
        </p:blipFill>
        <p:spPr>
          <a:xfrm>
            <a:off x="201499" y="1487584"/>
            <a:ext cx="1783930" cy="1776679"/>
          </a:xfrm>
          <a:prstGeom prst="ellipse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7" name="Google Shape;197;p14"/>
          <p:cNvSpPr txBox="1"/>
          <p:nvPr/>
        </p:nvSpPr>
        <p:spPr>
          <a:xfrm>
            <a:off x="3277362" y="1040740"/>
            <a:ext cx="184941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Healthy Lung</a:t>
            </a:r>
            <a:endParaRPr/>
          </a:p>
        </p:txBody>
      </p:sp>
      <p:sp>
        <p:nvSpPr>
          <p:cNvPr id="198" name="Google Shape;198;p14"/>
          <p:cNvSpPr txBox="1"/>
          <p:nvPr/>
        </p:nvSpPr>
        <p:spPr>
          <a:xfrm>
            <a:off x="2673991" y="3407447"/>
            <a:ext cx="305615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Lung with Emphysema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"/>
          <p:cNvSpPr txBox="1"/>
          <p:nvPr/>
        </p:nvSpPr>
        <p:spPr>
          <a:xfrm>
            <a:off x="1849438" y="304800"/>
            <a:ext cx="6227762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Summary of detrimental effects of hyperinflation </a:t>
            </a:r>
            <a:b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 respiratory muscle function. </a:t>
            </a:r>
            <a:endParaRPr/>
          </a:p>
        </p:txBody>
      </p:sp>
      <p:pic>
        <p:nvPicPr>
          <p:cNvPr id="205" name="Google Shape;20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1961" y="1869091"/>
            <a:ext cx="6516440" cy="2148728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5"/>
          <p:cNvSpPr txBox="1"/>
          <p:nvPr/>
        </p:nvSpPr>
        <p:spPr>
          <a:xfrm>
            <a:off x="6240645" y="5894305"/>
            <a:ext cx="3917950" cy="23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 M Siafakas et al. Thorax 1999;54:458-465</a:t>
            </a:r>
            <a:endParaRPr/>
          </a:p>
        </p:txBody>
      </p:sp>
      <p:pic>
        <p:nvPicPr>
          <p:cNvPr id="207" name="Google Shape;207;p15" descr="Hyperinflation emphysema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99" y="1637682"/>
            <a:ext cx="5537890" cy="320328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5"/>
          <p:cNvSpPr txBox="1"/>
          <p:nvPr/>
        </p:nvSpPr>
        <p:spPr>
          <a:xfrm>
            <a:off x="5705204" y="6274401"/>
            <a:ext cx="634302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Copyright © BMJ Publishing Group Ltd &amp; British Thoracic Society. All rights reserved.</a:t>
            </a:r>
            <a:endParaRPr/>
          </a:p>
        </p:txBody>
      </p:sp>
      <p:pic>
        <p:nvPicPr>
          <p:cNvPr id="209" name="Google Shape;209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135" y="731920"/>
            <a:ext cx="5742930" cy="84132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5"/>
          <p:cNvSpPr/>
          <p:nvPr/>
        </p:nvSpPr>
        <p:spPr>
          <a:xfrm>
            <a:off x="433065" y="278355"/>
            <a:ext cx="1161516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Hyperinflation on Respiratory Muscle Function</a:t>
            </a:r>
            <a:endParaRPr/>
          </a:p>
        </p:txBody>
      </p:sp>
      <p:sp>
        <p:nvSpPr>
          <p:cNvPr id="211" name="Google Shape;211;p15"/>
          <p:cNvSpPr txBox="1"/>
          <p:nvPr/>
        </p:nvSpPr>
        <p:spPr>
          <a:xfrm flipH="1">
            <a:off x="10668000" y="6471642"/>
            <a:ext cx="1524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US-EN-574 v1</a:t>
            </a:r>
            <a:endParaRPr/>
          </a:p>
        </p:txBody>
      </p:sp>
      <p:sp>
        <p:nvSpPr>
          <p:cNvPr id="212" name="Google Shape;212;p15"/>
          <p:cNvSpPr txBox="1"/>
          <p:nvPr/>
        </p:nvSpPr>
        <p:spPr>
          <a:xfrm>
            <a:off x="624468" y="4471639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5"/>
          <p:cNvSpPr txBox="1"/>
          <p:nvPr/>
        </p:nvSpPr>
        <p:spPr>
          <a:xfrm>
            <a:off x="1471961" y="4783873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LVRS Treats Hyperinflation (NETT)</a:t>
            </a:r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body" idx="4294967295"/>
          </p:nvPr>
        </p:nvSpPr>
        <p:spPr>
          <a:xfrm>
            <a:off x="228600" y="3575403"/>
            <a:ext cx="5708067" cy="1997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 fontScale="62500" lnSpcReduction="20000"/>
          </a:bodyPr>
          <a:lstStyle/>
          <a:p>
            <a:pPr marL="349250" lvl="0" indent="-341313" algn="ctr" rtl="0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Benefits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Improves long-term survival (median follow-up 4.3 years)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Improves lung function, exercise performance and quality of life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Decreases frequency of exacerbations</a:t>
            </a:r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3889919" y="6538912"/>
            <a:ext cx="830208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NETT Research Group, NEJM, 2003; Naunheim, Ann Thor Surg 2006; Naunheim, JTCVS, 2006; Criner AJRCCM, 2011</a:t>
            </a:r>
            <a:endParaRPr/>
          </a:p>
        </p:txBody>
      </p:sp>
      <p:sp>
        <p:nvSpPr>
          <p:cNvPr id="221" name="Google Shape;221;p16"/>
          <p:cNvSpPr txBox="1"/>
          <p:nvPr/>
        </p:nvSpPr>
        <p:spPr>
          <a:xfrm>
            <a:off x="6593483" y="3428241"/>
            <a:ext cx="4753390" cy="2308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 fontScale="925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A3C7"/>
              </a:buClr>
              <a:buSzPct val="100000"/>
              <a:buFont typeface="Courier New"/>
              <a:buNone/>
            </a:pPr>
            <a:r>
              <a:rPr lang="en-US" sz="2800" b="1" i="0" u="none" strike="noStrike" cap="none">
                <a:solidFill>
                  <a:srgbClr val="09A3C7"/>
                </a:solidFill>
                <a:latin typeface="Arial"/>
                <a:ea typeface="Arial"/>
                <a:cs typeface="Arial"/>
                <a:sym typeface="Arial"/>
              </a:rPr>
              <a:t>Negative Aspects</a:t>
            </a:r>
            <a:endParaRPr/>
          </a:p>
          <a:p>
            <a:pPr marL="171450" marR="0" lvl="1" indent="-1714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9A3C7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rPr>
              <a:t>Associated mortality</a:t>
            </a:r>
            <a:endParaRPr/>
          </a:p>
          <a:p>
            <a:pPr marL="171450" marR="0" lvl="1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A3C7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rPr>
              <a:t>Pulmonary and cardiac morbidity</a:t>
            </a:r>
            <a:endParaRPr/>
          </a:p>
          <a:p>
            <a:pPr marL="171450" marR="0" lvl="1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A3C7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rPr>
              <a:t>Does not help all patients</a:t>
            </a:r>
            <a:endParaRPr/>
          </a:p>
          <a:p>
            <a:pPr marL="171450" marR="0" lvl="1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A3C7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rPr>
              <a:t>Limited access</a:t>
            </a:r>
            <a:endParaRPr/>
          </a:p>
          <a:p>
            <a:pPr marL="171450" marR="0" lvl="1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A3C7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rPr>
              <a:t>Costly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9A3C7"/>
              </a:buClr>
              <a:buSzPct val="100000"/>
              <a:buFont typeface="Courier New"/>
              <a:buNone/>
            </a:pPr>
            <a:endParaRPr sz="2200" b="1" i="0" u="none" strike="noStrike" cap="none">
              <a:solidFill>
                <a:srgbClr val="09A3C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9A3C7"/>
              </a:buClr>
              <a:buSzPct val="100000"/>
              <a:buFont typeface="Courier New"/>
              <a:buNone/>
            </a:pPr>
            <a:endParaRPr sz="2200" b="1" i="0" u="none" strike="noStrike" cap="none">
              <a:solidFill>
                <a:srgbClr val="09A3C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9A3C7"/>
              </a:buClr>
              <a:buSzPct val="100000"/>
              <a:buFont typeface="Courier New"/>
              <a:buNone/>
            </a:pPr>
            <a:endParaRPr sz="2200" b="1" i="0" u="none" strike="noStrike" cap="none">
              <a:solidFill>
                <a:srgbClr val="09A3C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6"/>
          <p:cNvSpPr/>
          <p:nvPr/>
        </p:nvSpPr>
        <p:spPr>
          <a:xfrm>
            <a:off x="2508422" y="1409700"/>
            <a:ext cx="1383956" cy="13839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6"/>
          <p:cNvSpPr/>
          <p:nvPr/>
        </p:nvSpPr>
        <p:spPr>
          <a:xfrm>
            <a:off x="8303741" y="1409700"/>
            <a:ext cx="1383956" cy="13839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4" name="Google Shape;224;p16"/>
          <p:cNvCxnSpPr/>
          <p:nvPr/>
        </p:nvCxnSpPr>
        <p:spPr>
          <a:xfrm>
            <a:off x="8329854" y="3144795"/>
            <a:ext cx="1461477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5" name="Google Shape;225;p16"/>
          <p:cNvCxnSpPr/>
          <p:nvPr/>
        </p:nvCxnSpPr>
        <p:spPr>
          <a:xfrm>
            <a:off x="2472751" y="3144795"/>
            <a:ext cx="1461477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6" name="Google Shape;226;p16"/>
          <p:cNvSpPr/>
          <p:nvPr/>
        </p:nvSpPr>
        <p:spPr>
          <a:xfrm>
            <a:off x="2829696" y="1730975"/>
            <a:ext cx="741408" cy="741406"/>
          </a:xfrm>
          <a:prstGeom prst="plus">
            <a:avLst>
              <a:gd name="adj" fmla="val 40909"/>
            </a:avLst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6"/>
          <p:cNvSpPr/>
          <p:nvPr/>
        </p:nvSpPr>
        <p:spPr>
          <a:xfrm>
            <a:off x="8625015" y="2048339"/>
            <a:ext cx="741408" cy="114298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8" name="Google Shape;228;p16"/>
          <p:cNvCxnSpPr/>
          <p:nvPr/>
        </p:nvCxnSpPr>
        <p:spPr>
          <a:xfrm>
            <a:off x="6096000" y="1409700"/>
            <a:ext cx="0" cy="4484473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dash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7"/>
          <p:cNvSpPr txBox="1">
            <a:spLocks noGrp="1"/>
          </p:cNvSpPr>
          <p:nvPr>
            <p:ph type="title"/>
          </p:nvPr>
        </p:nvSpPr>
        <p:spPr>
          <a:xfrm>
            <a:off x="-8467" y="440106"/>
            <a:ext cx="12192000" cy="923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Rationale for BLVR for Patients with Emphysema</a:t>
            </a:r>
            <a:br>
              <a:rPr lang="en-US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7"/>
          <p:cNvSpPr txBox="1"/>
          <p:nvPr/>
        </p:nvSpPr>
        <p:spPr>
          <a:xfrm>
            <a:off x="457200" y="1608880"/>
            <a:ext cx="11260667" cy="419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Physiological abnormalities (reduced FEV1, gas trapping, hyperinflation, reduced DLCO)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Increasing residual volume (RV) results in hyperinflation leading to: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Potential for dynamic hyperinflation with exercise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Reduced circulatory function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Flattening of diaphragm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Expansion of thoracic cavity (rib cage)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Ineffective respiratory effort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Increased work of breathing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Dyspnea</a:t>
            </a:r>
            <a:endParaRPr/>
          </a:p>
        </p:txBody>
      </p:sp>
      <p:sp>
        <p:nvSpPr>
          <p:cNvPr id="235" name="Google Shape;235;p17"/>
          <p:cNvSpPr txBox="1"/>
          <p:nvPr/>
        </p:nvSpPr>
        <p:spPr>
          <a:xfrm>
            <a:off x="8510642" y="3023098"/>
            <a:ext cx="3681357" cy="2616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 dead space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 dynamic compliance/stretch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 chest wall mechanics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Improved Cardiac Preload, Contractility, and Output</a:t>
            </a:r>
            <a:endParaRPr/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=Reduced Dyspnea</a:t>
            </a:r>
            <a:endParaRPr/>
          </a:p>
        </p:txBody>
      </p:sp>
      <p:sp>
        <p:nvSpPr>
          <p:cNvPr id="236" name="Google Shape;236;p17"/>
          <p:cNvSpPr/>
          <p:nvPr/>
        </p:nvSpPr>
        <p:spPr>
          <a:xfrm>
            <a:off x="5767917" y="4218910"/>
            <a:ext cx="21971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B0603"/>
          </a:solidFill>
          <a:ln w="12700" cap="flat" cmpd="sng">
            <a:solidFill>
              <a:srgbClr val="36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7"/>
          <p:cNvSpPr txBox="1"/>
          <p:nvPr/>
        </p:nvSpPr>
        <p:spPr>
          <a:xfrm>
            <a:off x="5767917" y="3706389"/>
            <a:ext cx="17446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TREATMENT</a:t>
            </a:r>
            <a:endParaRPr/>
          </a:p>
        </p:txBody>
      </p:sp>
      <p:sp>
        <p:nvSpPr>
          <p:cNvPr id="238" name="Google Shape;238;p17"/>
          <p:cNvSpPr txBox="1"/>
          <p:nvPr/>
        </p:nvSpPr>
        <p:spPr>
          <a:xfrm>
            <a:off x="5301048" y="5947088"/>
            <a:ext cx="42754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Diaz O et al. Eur Resp J. 2000.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O’Donnell DE et al. AJRCCM. 1997.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van der Molen MC et al. AJRCCM. 2022.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8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Effects of Hyperinflation and Treatment</a:t>
            </a:r>
            <a:endParaRPr/>
          </a:p>
        </p:txBody>
      </p:sp>
      <p:sp>
        <p:nvSpPr>
          <p:cNvPr id="244" name="Google Shape;244;p18"/>
          <p:cNvSpPr txBox="1">
            <a:spLocks noGrp="1"/>
          </p:cNvSpPr>
          <p:nvPr>
            <p:ph type="body" idx="1"/>
          </p:nvPr>
        </p:nvSpPr>
        <p:spPr>
          <a:xfrm>
            <a:off x="457200" y="1355725"/>
            <a:ext cx="11271250" cy="443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Reduced Survival with Hyperinflation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Reduction in Hyperinflation can result in improved Cardiac Function in patients with Emphysema.</a:t>
            </a:r>
            <a:endParaRPr/>
          </a:p>
        </p:txBody>
      </p:sp>
      <p:sp>
        <p:nvSpPr>
          <p:cNvPr id="245" name="Google Shape;245;p18"/>
          <p:cNvSpPr txBox="1"/>
          <p:nvPr/>
        </p:nvSpPr>
        <p:spPr>
          <a:xfrm>
            <a:off x="4927256" y="6400412"/>
            <a:ext cx="680119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0" i="0" u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van der Molen MC, et al. Am J Respir Crit Care Med. 2022 Sep 15;206(6):704-711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8"/>
          <p:cNvSpPr txBox="1"/>
          <p:nvPr/>
        </p:nvSpPr>
        <p:spPr>
          <a:xfrm>
            <a:off x="4927256" y="6072850"/>
            <a:ext cx="573662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Ciro Casanova et al. </a:t>
            </a:r>
            <a:r>
              <a:rPr lang="en-US" sz="1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 J Respir Crit Care Med</a:t>
            </a: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2005 171591-597.ew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9"/>
          <p:cNvSpPr txBox="1">
            <a:spLocks noGrp="1"/>
          </p:cNvSpPr>
          <p:nvPr>
            <p:ph type="title"/>
          </p:nvPr>
        </p:nvSpPr>
        <p:spPr>
          <a:xfrm>
            <a:off x="405231" y="26341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Recent Metanalysis Studies</a:t>
            </a:r>
            <a:endParaRPr/>
          </a:p>
        </p:txBody>
      </p:sp>
      <p:sp>
        <p:nvSpPr>
          <p:cNvPr id="252" name="Google Shape;252;p19"/>
          <p:cNvSpPr txBox="1">
            <a:spLocks noGrp="1"/>
          </p:cNvSpPr>
          <p:nvPr>
            <p:ph type="body" idx="1"/>
          </p:nvPr>
        </p:nvSpPr>
        <p:spPr>
          <a:xfrm>
            <a:off x="89210" y="1690687"/>
            <a:ext cx="11639240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Several recent metanalysis results demonstrate improvement after EBV.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3000"/>
              <a:buChar char="»"/>
            </a:pPr>
            <a:r>
              <a:rPr lang="en-US"/>
              <a:t>SGRQ, FEV1, 6MWD, RV</a:t>
            </a:r>
            <a:endParaRPr/>
          </a:p>
          <a:p>
            <a:pPr marL="690563" lvl="1" indent="-158750" algn="l" rtl="0">
              <a:spcBef>
                <a:spcPts val="300"/>
              </a:spcBef>
              <a:spcAft>
                <a:spcPts val="0"/>
              </a:spcAft>
              <a:buSzPts val="3000"/>
              <a:buNone/>
            </a:pP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Better Results 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3000"/>
              <a:buChar char="»"/>
            </a:pPr>
            <a:r>
              <a:rPr lang="en-US"/>
              <a:t>Heterogeneous Emphysema (c/w Homogeneous)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3000"/>
              <a:buChar char="»"/>
            </a:pPr>
            <a:r>
              <a:rPr lang="en-US"/>
              <a:t>CV-</a:t>
            </a:r>
            <a:endParaRPr/>
          </a:p>
        </p:txBody>
      </p:sp>
      <p:sp>
        <p:nvSpPr>
          <p:cNvPr id="253" name="Google Shape;253;p19"/>
          <p:cNvSpPr txBox="1"/>
          <p:nvPr/>
        </p:nvSpPr>
        <p:spPr>
          <a:xfrm>
            <a:off x="5770607" y="5789612"/>
            <a:ext cx="5150224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Patel M et al. JOBIP. 2022.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Iftikhar I et al. Ann Am Thorac Soc . 2020.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Labarca G et al. Respiration. 2019.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Majid A et al. Respiration. 2020.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Van Geffen W et al. Lancet Respir Med. 2019.</a:t>
            </a:r>
            <a:endParaRPr/>
          </a:p>
          <a:p>
            <a:pPr marL="342900" marR="0" lvl="0" indent="-266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Disclosures</a:t>
            </a:r>
            <a:endParaRPr/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457200" y="1355725"/>
            <a:ext cx="11271250" cy="443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/>
          <a:p>
            <a:pPr marL="7936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None Related to this Topic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Consultant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800"/>
              <a:buChar char="»"/>
            </a:pPr>
            <a:r>
              <a:rPr lang="en-US" sz="2800"/>
              <a:t>Noah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800"/>
              <a:buChar char="»"/>
            </a:pPr>
            <a:r>
              <a:rPr lang="en-US" sz="2800"/>
              <a:t>Medtronic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800"/>
              <a:buChar char="»"/>
            </a:pPr>
            <a:r>
              <a:rPr lang="en-US" sz="2800"/>
              <a:t>Ambu</a:t>
            </a:r>
            <a:endParaRPr sz="2800"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800"/>
              <a:buChar char="»"/>
            </a:pPr>
            <a:r>
              <a:rPr lang="en-US" sz="2800"/>
              <a:t>Cook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800"/>
              <a:buChar char="»"/>
            </a:pPr>
            <a:r>
              <a:rPr lang="en-US" sz="2800"/>
              <a:t>Biodesix</a:t>
            </a:r>
            <a:endParaRPr sz="2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0"/>
          <p:cNvSpPr txBox="1">
            <a:spLocks noGrp="1"/>
          </p:cNvSpPr>
          <p:nvPr>
            <p:ph type="title"/>
          </p:nvPr>
        </p:nvSpPr>
        <p:spPr>
          <a:xfrm>
            <a:off x="-1" y="149255"/>
            <a:ext cx="12097265" cy="843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Signal - Survival in COPD Patients Treated with BLVR</a:t>
            </a:r>
            <a:endParaRPr sz="4000">
              <a:solidFill>
                <a:schemeClr val="accent1"/>
              </a:solidFill>
            </a:endParaRPr>
          </a:p>
        </p:txBody>
      </p:sp>
      <p:sp>
        <p:nvSpPr>
          <p:cNvPr id="259" name="Google Shape;259;p20"/>
          <p:cNvSpPr txBox="1">
            <a:spLocks noGrp="1"/>
          </p:cNvSpPr>
          <p:nvPr>
            <p:ph type="body" idx="1"/>
          </p:nvPr>
        </p:nvSpPr>
        <p:spPr>
          <a:xfrm>
            <a:off x="5555215" y="1258324"/>
            <a:ext cx="6397869" cy="3947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Single-center, non-randomized, retrospective analysis of 1,471 patients evaluated for BLVR treatment over a 13-year period at University Medical Center Groningen (Netherlands)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483 patients underwent BLVR (73% EBV, 27% Coils)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 u="sng"/>
              <a:t>Independent predictor of survival </a:t>
            </a:r>
            <a:r>
              <a:rPr lang="en-US" sz="2000"/>
              <a:t>when adjusted for other survival-influencing factors like age, gender, or disease severity.</a:t>
            </a:r>
            <a:endParaRPr/>
          </a:p>
          <a:p>
            <a:pPr marL="349250" lvl="0" indent="-214312" algn="l" rtl="0"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sz="2000"/>
          </a:p>
        </p:txBody>
      </p:sp>
      <p:sp>
        <p:nvSpPr>
          <p:cNvPr id="260" name="Google Shape;260;p20"/>
          <p:cNvSpPr txBox="1"/>
          <p:nvPr/>
        </p:nvSpPr>
        <p:spPr>
          <a:xfrm>
            <a:off x="6096000" y="6343620"/>
            <a:ext cx="8686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</a:pPr>
            <a:r>
              <a:rPr lang="en-US" sz="1400" b="0" i="0" u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Hartman JE et al. Respir Med. 2022 May;196:106825.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08779"/>
            <a:ext cx="5555215" cy="3780137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0"/>
          <p:cNvSpPr txBox="1"/>
          <p:nvPr/>
        </p:nvSpPr>
        <p:spPr>
          <a:xfrm>
            <a:off x="167516" y="5028169"/>
            <a:ext cx="522018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chemeClr val="dk1"/>
                </a:solidFill>
                <a:latin typeface="Charis SIL"/>
                <a:ea typeface="Charis SIL"/>
                <a:cs typeface="Charis SIL"/>
                <a:sym typeface="Charis SIL"/>
              </a:rPr>
              <a:t>Kaplan-Meier plot of survival of patients who underwent BLVR treatment and who did not. BLVR: patients who underwent a bronchoscopic lung volume reduction treatment. Non-BLVR: patients who did not undergo a bronchoscopic lung volume reduction treatment. 95%CI: 95% confidence interval.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1"/>
          <p:cNvSpPr/>
          <p:nvPr/>
        </p:nvSpPr>
        <p:spPr>
          <a:xfrm>
            <a:off x="5119159" y="2095338"/>
            <a:ext cx="1839113" cy="2554988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1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Filling the gap</a:t>
            </a:r>
            <a:endParaRPr/>
          </a:p>
        </p:txBody>
      </p:sp>
      <p:pic>
        <p:nvPicPr>
          <p:cNvPr id="269" name="Google Shape;26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5653" y="2363582"/>
            <a:ext cx="1288224" cy="1289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0038" y="2364117"/>
            <a:ext cx="1288224" cy="1288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87501" y="2364117"/>
            <a:ext cx="1288224" cy="1288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Google Shape;272;p21"/>
          <p:cNvCxnSpPr/>
          <p:nvPr/>
        </p:nvCxnSpPr>
        <p:spPr>
          <a:xfrm>
            <a:off x="1895475" y="4650329"/>
            <a:ext cx="8401050" cy="0"/>
          </a:xfrm>
          <a:prstGeom prst="straightConnector1">
            <a:avLst/>
          </a:prstGeom>
          <a:noFill/>
          <a:ln w="63500" cap="flat" cmpd="sng">
            <a:solidFill>
              <a:schemeClr val="dk2"/>
            </a:solidFill>
            <a:prstDash val="solid"/>
            <a:miter lim="800000"/>
            <a:headEnd type="none" w="sm" len="sm"/>
            <a:tailEnd type="stealth" w="lg" len="lg"/>
          </a:ln>
        </p:spPr>
      </p:cxnSp>
      <p:sp>
        <p:nvSpPr>
          <p:cNvPr id="273" name="Google Shape;273;p21"/>
          <p:cNvSpPr/>
          <p:nvPr/>
        </p:nvSpPr>
        <p:spPr>
          <a:xfrm>
            <a:off x="1822970" y="3768052"/>
            <a:ext cx="18391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Medical Management</a:t>
            </a:r>
            <a:endParaRPr/>
          </a:p>
        </p:txBody>
      </p:sp>
      <p:sp>
        <p:nvSpPr>
          <p:cNvPr id="274" name="Google Shape;274;p21"/>
          <p:cNvSpPr/>
          <p:nvPr/>
        </p:nvSpPr>
        <p:spPr>
          <a:xfrm>
            <a:off x="6945372" y="3768053"/>
            <a:ext cx="18391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Lung Volume Reduction Surgery</a:t>
            </a:r>
            <a:endParaRPr/>
          </a:p>
        </p:txBody>
      </p:sp>
      <p:sp>
        <p:nvSpPr>
          <p:cNvPr id="275" name="Google Shape;275;p21"/>
          <p:cNvSpPr/>
          <p:nvPr/>
        </p:nvSpPr>
        <p:spPr>
          <a:xfrm>
            <a:off x="3470993" y="3768052"/>
            <a:ext cx="170239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Pulmonary Rehabilitation</a:t>
            </a:r>
            <a:endParaRPr/>
          </a:p>
        </p:txBody>
      </p:sp>
      <p:sp>
        <p:nvSpPr>
          <p:cNvPr id="276" name="Google Shape;276;p21"/>
          <p:cNvSpPr/>
          <p:nvPr/>
        </p:nvSpPr>
        <p:spPr>
          <a:xfrm>
            <a:off x="8663676" y="3768051"/>
            <a:ext cx="1839113" cy="30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Lung Transplant</a:t>
            </a:r>
            <a:endParaRPr/>
          </a:p>
        </p:txBody>
      </p:sp>
      <p:sp>
        <p:nvSpPr>
          <p:cNvPr id="277" name="Google Shape;277;p21"/>
          <p:cNvSpPr/>
          <p:nvPr/>
        </p:nvSpPr>
        <p:spPr>
          <a:xfrm>
            <a:off x="8663676" y="4810907"/>
            <a:ext cx="17023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Invasive</a:t>
            </a:r>
            <a:endParaRPr/>
          </a:p>
        </p:txBody>
      </p:sp>
      <p:pic>
        <p:nvPicPr>
          <p:cNvPr id="278" name="Google Shape;278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39119" y="2364117"/>
            <a:ext cx="1288224" cy="1288224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1"/>
          <p:cNvSpPr/>
          <p:nvPr/>
        </p:nvSpPr>
        <p:spPr>
          <a:xfrm>
            <a:off x="4702146" y="4810907"/>
            <a:ext cx="27270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Minimally Invasive</a:t>
            </a:r>
            <a:endParaRPr/>
          </a:p>
        </p:txBody>
      </p:sp>
      <p:sp>
        <p:nvSpPr>
          <p:cNvPr id="280" name="Google Shape;280;p21"/>
          <p:cNvSpPr/>
          <p:nvPr/>
        </p:nvSpPr>
        <p:spPr>
          <a:xfrm>
            <a:off x="5119159" y="4286136"/>
            <a:ext cx="17023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BLVR</a:t>
            </a:r>
            <a:endParaRPr/>
          </a:p>
        </p:txBody>
      </p:sp>
      <p:sp>
        <p:nvSpPr>
          <p:cNvPr id="281" name="Google Shape;281;p21"/>
          <p:cNvSpPr/>
          <p:nvPr/>
        </p:nvSpPr>
        <p:spPr>
          <a:xfrm>
            <a:off x="1908570" y="4810907"/>
            <a:ext cx="17023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Non Invasive</a:t>
            </a:r>
            <a:endParaRPr/>
          </a:p>
        </p:txBody>
      </p:sp>
      <p:pic>
        <p:nvPicPr>
          <p:cNvPr id="282" name="Google Shape;282;p21" descr="The Spiration ® Valve System ..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6159" y="2134270"/>
            <a:ext cx="191135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1" descr="Clinically Evidence in Lung Function ..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3234" y="3135499"/>
            <a:ext cx="1225941" cy="1167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2"/>
          <p:cNvSpPr txBox="1">
            <a:spLocks noGrp="1"/>
          </p:cNvSpPr>
          <p:nvPr>
            <p:ph type="title"/>
          </p:nvPr>
        </p:nvSpPr>
        <p:spPr>
          <a:xfrm>
            <a:off x="335085" y="274638"/>
            <a:ext cx="11631944" cy="52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 of Intended Benefits for Patient</a:t>
            </a:r>
            <a:endParaRPr/>
          </a:p>
        </p:txBody>
      </p:sp>
      <p:pic>
        <p:nvPicPr>
          <p:cNvPr id="289" name="Google Shape;28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9984" y="895488"/>
            <a:ext cx="7220073" cy="477142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2"/>
          <p:cNvSpPr txBox="1"/>
          <p:nvPr/>
        </p:nvSpPr>
        <p:spPr>
          <a:xfrm>
            <a:off x="7603588" y="1884459"/>
            <a:ext cx="2247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57596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/>
          </a:p>
        </p:txBody>
      </p:sp>
      <p:sp>
        <p:nvSpPr>
          <p:cNvPr id="291" name="Google Shape;291;p22"/>
          <p:cNvSpPr/>
          <p:nvPr/>
        </p:nvSpPr>
        <p:spPr>
          <a:xfrm>
            <a:off x="7558559" y="5490196"/>
            <a:ext cx="24237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 baseline="30000">
                <a:solidFill>
                  <a:srgbClr val="575961"/>
                </a:solidFill>
                <a:latin typeface="Arial"/>
                <a:ea typeface="Arial"/>
                <a:cs typeface="Arial"/>
                <a:sym typeface="Arial"/>
              </a:rPr>
              <a:t>‡ </a:t>
            </a:r>
            <a:endParaRPr sz="1800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2"/>
          <p:cNvSpPr txBox="1"/>
          <p:nvPr/>
        </p:nvSpPr>
        <p:spPr>
          <a:xfrm>
            <a:off x="8829384" y="2601401"/>
            <a:ext cx="2247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57596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/>
          </a:p>
        </p:txBody>
      </p:sp>
      <p:sp>
        <p:nvSpPr>
          <p:cNvPr id="293" name="Google Shape;293;p22"/>
          <p:cNvSpPr txBox="1"/>
          <p:nvPr/>
        </p:nvSpPr>
        <p:spPr>
          <a:xfrm>
            <a:off x="8066059" y="3281198"/>
            <a:ext cx="2247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57596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/>
          </a:p>
        </p:txBody>
      </p:sp>
      <p:sp>
        <p:nvSpPr>
          <p:cNvPr id="294" name="Google Shape;294;p22"/>
          <p:cNvSpPr txBox="1"/>
          <p:nvPr/>
        </p:nvSpPr>
        <p:spPr>
          <a:xfrm>
            <a:off x="8222567" y="3967996"/>
            <a:ext cx="2247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57596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/>
          </a:p>
        </p:txBody>
      </p:sp>
      <p:sp>
        <p:nvSpPr>
          <p:cNvPr id="295" name="Google Shape;295;p22"/>
          <p:cNvSpPr txBox="1"/>
          <p:nvPr/>
        </p:nvSpPr>
        <p:spPr>
          <a:xfrm>
            <a:off x="7857219" y="4661177"/>
            <a:ext cx="2247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57596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/>
          </a:p>
        </p:txBody>
      </p:sp>
      <p:sp>
        <p:nvSpPr>
          <p:cNvPr id="296" name="Google Shape;296;p22"/>
          <p:cNvSpPr txBox="1"/>
          <p:nvPr/>
        </p:nvSpPr>
        <p:spPr>
          <a:xfrm>
            <a:off x="9240057" y="6506186"/>
            <a:ext cx="970744" cy="24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9D9EA2"/>
                </a:solidFill>
                <a:latin typeface="Arial"/>
                <a:ea typeface="Arial"/>
                <a:cs typeface="Arial"/>
                <a:sym typeface="Arial"/>
              </a:rPr>
              <a:t>D0543EN_A</a:t>
            </a:r>
            <a:endParaRPr sz="800">
              <a:solidFill>
                <a:srgbClr val="9D9EA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3"/>
          <p:cNvSpPr txBox="1">
            <a:spLocks noGrp="1"/>
          </p:cNvSpPr>
          <p:nvPr>
            <p:ph type="title"/>
          </p:nvPr>
        </p:nvSpPr>
        <p:spPr>
          <a:xfrm>
            <a:off x="111210" y="272127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Liberate Study Adverse Reactions</a:t>
            </a:r>
            <a:endParaRPr/>
          </a:p>
        </p:txBody>
      </p:sp>
      <p:pic>
        <p:nvPicPr>
          <p:cNvPr id="302" name="Google Shape;30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1689" y="1104321"/>
            <a:ext cx="5530905" cy="4456606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3"/>
          <p:cNvSpPr txBox="1"/>
          <p:nvPr/>
        </p:nvSpPr>
        <p:spPr>
          <a:xfrm>
            <a:off x="8091054" y="6447373"/>
            <a:ext cx="41009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Criner J et al. AJRCCM. 2018.</a:t>
            </a:r>
            <a:endParaRPr/>
          </a:p>
        </p:txBody>
      </p:sp>
      <p:sp>
        <p:nvSpPr>
          <p:cNvPr id="304" name="Google Shape;304;p23"/>
          <p:cNvSpPr/>
          <p:nvPr/>
        </p:nvSpPr>
        <p:spPr>
          <a:xfrm>
            <a:off x="2757054" y="2486892"/>
            <a:ext cx="5832763" cy="27700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6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4"/>
          <p:cNvSpPr txBox="1">
            <a:spLocks noGrp="1"/>
          </p:cNvSpPr>
          <p:nvPr>
            <p:ph type="title"/>
          </p:nvPr>
        </p:nvSpPr>
        <p:spPr>
          <a:xfrm>
            <a:off x="123567" y="246460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Collateral Ventilation?</a:t>
            </a:r>
            <a:endParaRPr/>
          </a:p>
        </p:txBody>
      </p:sp>
      <p:sp>
        <p:nvSpPr>
          <p:cNvPr id="310" name="Google Shape;310;p24"/>
          <p:cNvSpPr txBox="1"/>
          <p:nvPr/>
        </p:nvSpPr>
        <p:spPr>
          <a:xfrm>
            <a:off x="221394" y="1054395"/>
            <a:ext cx="11075596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4F94D7"/>
              </a:buClr>
              <a:buSzPts val="2650"/>
              <a:buFont typeface="Arial"/>
              <a:buChar char="•"/>
            </a:pPr>
            <a:r>
              <a:rPr lang="en-US" sz="2650" b="1" i="0" u="none" strike="noStrike" cap="none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rPr>
              <a:t>Collateral ventilation is airflow between lobes </a:t>
            </a:r>
            <a:r>
              <a:rPr lang="en-US" sz="2650" b="0" i="0" u="none" strike="noStrike" cap="none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rPr>
              <a:t>“through channels that bypass the normal airways”* </a:t>
            </a:r>
            <a:endParaRPr/>
          </a:p>
          <a:p>
            <a:pPr marL="285750" marR="0" lvl="1" indent="-107950" algn="l" rtl="0">
              <a:spcBef>
                <a:spcPts val="560"/>
              </a:spcBef>
              <a:spcAft>
                <a:spcPts val="0"/>
              </a:spcAft>
              <a:buClr>
                <a:srgbClr val="4F94D7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1" indent="-107950" algn="l" rtl="0">
              <a:spcBef>
                <a:spcPts val="560"/>
              </a:spcBef>
              <a:spcAft>
                <a:spcPts val="0"/>
              </a:spcAft>
              <a:buClr>
                <a:srgbClr val="4F94D7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1" indent="-107950" algn="l" rtl="0">
              <a:spcBef>
                <a:spcPts val="560"/>
              </a:spcBef>
              <a:spcAft>
                <a:spcPts val="0"/>
              </a:spcAft>
              <a:buClr>
                <a:srgbClr val="4F94D7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1" indent="-107950" algn="l" rtl="0">
              <a:spcBef>
                <a:spcPts val="560"/>
              </a:spcBef>
              <a:spcAft>
                <a:spcPts val="0"/>
              </a:spcAft>
              <a:buClr>
                <a:srgbClr val="4F94D7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1" indent="-107950" algn="l" rtl="0">
              <a:spcBef>
                <a:spcPts val="560"/>
              </a:spcBef>
              <a:spcAft>
                <a:spcPts val="0"/>
              </a:spcAft>
              <a:buClr>
                <a:srgbClr val="4F94D7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1" indent="-117475" algn="l" rtl="0">
              <a:spcBef>
                <a:spcPts val="530"/>
              </a:spcBef>
              <a:spcAft>
                <a:spcPts val="0"/>
              </a:spcAft>
              <a:buClr>
                <a:srgbClr val="4F94D7"/>
              </a:buClr>
              <a:buSzPts val="2650"/>
              <a:buFont typeface="Arial"/>
              <a:buNone/>
            </a:pPr>
            <a:endParaRPr sz="2650" b="1" i="0" u="none" strike="noStrike" cap="none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4F94D7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rPr>
              <a:t>Only lobes WITHOUT collateral ventilation should be treated with valves</a:t>
            </a:r>
            <a:endParaRPr sz="2000" b="0" i="0" u="none" strike="noStrike" cap="none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1" indent="-107950" algn="l" rtl="0">
              <a:spcBef>
                <a:spcPts val="560"/>
              </a:spcBef>
              <a:spcAft>
                <a:spcPts val="0"/>
              </a:spcAft>
              <a:buClr>
                <a:srgbClr val="4F94D7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1817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4"/>
          <p:cNvSpPr txBox="1"/>
          <p:nvPr/>
        </p:nvSpPr>
        <p:spPr>
          <a:xfrm>
            <a:off x="6629514" y="2242158"/>
            <a:ext cx="45252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No Collateral Ventilation (CV-)</a:t>
            </a:r>
            <a:endParaRPr/>
          </a:p>
        </p:txBody>
      </p:sp>
      <p:sp>
        <p:nvSpPr>
          <p:cNvPr id="312" name="Google Shape;312;p24"/>
          <p:cNvSpPr txBox="1"/>
          <p:nvPr/>
        </p:nvSpPr>
        <p:spPr>
          <a:xfrm>
            <a:off x="1438602" y="2200146"/>
            <a:ext cx="41238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Collateral Ventilation (CV+)</a:t>
            </a:r>
            <a:endParaRPr/>
          </a:p>
        </p:txBody>
      </p:sp>
      <p:grpSp>
        <p:nvGrpSpPr>
          <p:cNvPr id="313" name="Google Shape;313;p24"/>
          <p:cNvGrpSpPr/>
          <p:nvPr/>
        </p:nvGrpSpPr>
        <p:grpSpPr>
          <a:xfrm>
            <a:off x="2250782" y="3112971"/>
            <a:ext cx="2074028" cy="2392360"/>
            <a:chOff x="947956" y="1484851"/>
            <a:chExt cx="3118493" cy="3764203"/>
          </a:xfrm>
        </p:grpSpPr>
        <p:sp>
          <p:nvSpPr>
            <p:cNvPr id="314" name="Google Shape;314;p24"/>
            <p:cNvSpPr/>
            <p:nvPr/>
          </p:nvSpPr>
          <p:spPr>
            <a:xfrm>
              <a:off x="1514574" y="1526796"/>
              <a:ext cx="674954" cy="1494773"/>
            </a:xfrm>
            <a:custGeom>
              <a:avLst/>
              <a:gdLst/>
              <a:ahLst/>
              <a:cxnLst/>
              <a:rect l="l" t="t" r="r" b="b"/>
              <a:pathLst>
                <a:path w="785505" h="1494773" extrusionOk="0">
                  <a:moveTo>
                    <a:pt x="72441" y="0"/>
                  </a:moveTo>
                  <a:cubicBezTo>
                    <a:pt x="14417" y="364222"/>
                    <a:pt x="-43607" y="728444"/>
                    <a:pt x="47274" y="973123"/>
                  </a:cubicBezTo>
                  <a:cubicBezTo>
                    <a:pt x="138155" y="1217802"/>
                    <a:pt x="494687" y="1399564"/>
                    <a:pt x="617725" y="1468074"/>
                  </a:cubicBezTo>
                  <a:cubicBezTo>
                    <a:pt x="740763" y="1536584"/>
                    <a:pt x="763134" y="1460384"/>
                    <a:pt x="785505" y="1384184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4"/>
            <p:cNvSpPr/>
            <p:nvPr/>
          </p:nvSpPr>
          <p:spPr>
            <a:xfrm>
              <a:off x="2236027" y="2961314"/>
              <a:ext cx="314227" cy="192947"/>
            </a:xfrm>
            <a:custGeom>
              <a:avLst/>
              <a:gdLst/>
              <a:ahLst/>
              <a:cxnLst/>
              <a:rect l="l" t="t" r="r" b="b"/>
              <a:pathLst>
                <a:path w="314227" h="192947" extrusionOk="0">
                  <a:moveTo>
                    <a:pt x="87724" y="0"/>
                  </a:moveTo>
                  <a:cubicBezTo>
                    <a:pt x="31098" y="46838"/>
                    <a:pt x="-25527" y="93677"/>
                    <a:pt x="12223" y="125835"/>
                  </a:cubicBezTo>
                  <a:cubicBezTo>
                    <a:pt x="49973" y="157993"/>
                    <a:pt x="182100" y="175470"/>
                    <a:pt x="314227" y="192947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4"/>
            <p:cNvSpPr/>
            <p:nvPr/>
          </p:nvSpPr>
          <p:spPr>
            <a:xfrm>
              <a:off x="2414246" y="3236046"/>
              <a:ext cx="144397" cy="119550"/>
            </a:xfrm>
            <a:custGeom>
              <a:avLst/>
              <a:gdLst/>
              <a:ahLst/>
              <a:cxnLst/>
              <a:rect l="l" t="t" r="r" b="b"/>
              <a:pathLst>
                <a:path w="144397" h="119550" extrusionOk="0">
                  <a:moveTo>
                    <a:pt x="144397" y="10493"/>
                  </a:moveTo>
                  <a:cubicBezTo>
                    <a:pt x="78683" y="1405"/>
                    <a:pt x="12969" y="-7683"/>
                    <a:pt x="1784" y="10493"/>
                  </a:cubicBezTo>
                  <a:cubicBezTo>
                    <a:pt x="-9401" y="28669"/>
                    <a:pt x="33942" y="74109"/>
                    <a:pt x="77285" y="119550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4"/>
            <p:cNvSpPr/>
            <p:nvPr/>
          </p:nvSpPr>
          <p:spPr>
            <a:xfrm>
              <a:off x="1258349" y="2857540"/>
              <a:ext cx="1152318" cy="1462790"/>
            </a:xfrm>
            <a:custGeom>
              <a:avLst/>
              <a:gdLst/>
              <a:ahLst/>
              <a:cxnLst/>
              <a:rect l="l" t="t" r="r" b="b"/>
              <a:pathLst>
                <a:path w="1152318" h="1462790" extrusionOk="0">
                  <a:moveTo>
                    <a:pt x="1115736" y="1462790"/>
                  </a:moveTo>
                  <a:cubicBezTo>
                    <a:pt x="1168167" y="1391484"/>
                    <a:pt x="1170264" y="1345345"/>
                    <a:pt x="1082180" y="1160787"/>
                  </a:cubicBezTo>
                  <a:cubicBezTo>
                    <a:pt x="994096" y="976229"/>
                    <a:pt x="741027" y="548390"/>
                    <a:pt x="587229" y="355443"/>
                  </a:cubicBezTo>
                  <a:cubicBezTo>
                    <a:pt x="433431" y="162496"/>
                    <a:pt x="257262" y="26875"/>
                    <a:pt x="159391" y="3106"/>
                  </a:cubicBezTo>
                  <a:cubicBezTo>
                    <a:pt x="61520" y="-20663"/>
                    <a:pt x="30760" y="96084"/>
                    <a:pt x="0" y="212831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4"/>
            <p:cNvSpPr/>
            <p:nvPr/>
          </p:nvSpPr>
          <p:spPr>
            <a:xfrm>
              <a:off x="947956" y="1484851"/>
              <a:ext cx="281060" cy="1409351"/>
            </a:xfrm>
            <a:custGeom>
              <a:avLst/>
              <a:gdLst/>
              <a:ahLst/>
              <a:cxnLst/>
              <a:rect l="l" t="t" r="r" b="b"/>
              <a:pathLst>
                <a:path w="281060" h="1409351" extrusionOk="0">
                  <a:moveTo>
                    <a:pt x="0" y="1409351"/>
                  </a:moveTo>
                  <a:cubicBezTo>
                    <a:pt x="81793" y="1350628"/>
                    <a:pt x="163586" y="1291905"/>
                    <a:pt x="209725" y="1199626"/>
                  </a:cubicBezTo>
                  <a:cubicBezTo>
                    <a:pt x="255864" y="1107347"/>
                    <a:pt x="267050" y="1055615"/>
                    <a:pt x="276837" y="855677"/>
                  </a:cubicBezTo>
                  <a:cubicBezTo>
                    <a:pt x="286624" y="655739"/>
                    <a:pt x="277536" y="327869"/>
                    <a:pt x="268448" y="0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4"/>
            <p:cNvSpPr/>
            <p:nvPr/>
          </p:nvSpPr>
          <p:spPr>
            <a:xfrm>
              <a:off x="1603345" y="1504580"/>
              <a:ext cx="2463104" cy="3744474"/>
            </a:xfrm>
            <a:custGeom>
              <a:avLst/>
              <a:gdLst/>
              <a:ahLst/>
              <a:cxnLst/>
              <a:rect l="l" t="t" r="r" b="b"/>
              <a:pathLst>
                <a:path w="2463104" h="3744474" extrusionOk="0">
                  <a:moveTo>
                    <a:pt x="66065" y="1549013"/>
                  </a:moveTo>
                  <a:cubicBezTo>
                    <a:pt x="20624" y="2208248"/>
                    <a:pt x="-24816" y="2867483"/>
                    <a:pt x="15731" y="3210033"/>
                  </a:cubicBezTo>
                  <a:cubicBezTo>
                    <a:pt x="56278" y="3552583"/>
                    <a:pt x="108009" y="3544194"/>
                    <a:pt x="309345" y="3604315"/>
                  </a:cubicBezTo>
                  <a:cubicBezTo>
                    <a:pt x="510681" y="3664436"/>
                    <a:pt x="879796" y="3551185"/>
                    <a:pt x="1223745" y="3570759"/>
                  </a:cubicBezTo>
                  <a:cubicBezTo>
                    <a:pt x="1567694" y="3590333"/>
                    <a:pt x="2185683" y="3815438"/>
                    <a:pt x="2373037" y="3721761"/>
                  </a:cubicBezTo>
                  <a:cubicBezTo>
                    <a:pt x="2560391" y="3628084"/>
                    <a:pt x="2406593" y="3474286"/>
                    <a:pt x="2347870" y="3008697"/>
                  </a:cubicBezTo>
                  <a:cubicBezTo>
                    <a:pt x="2289147" y="2543108"/>
                    <a:pt x="2188480" y="1414788"/>
                    <a:pt x="2020700" y="928227"/>
                  </a:cubicBezTo>
                  <a:cubicBezTo>
                    <a:pt x="1852920" y="441666"/>
                    <a:pt x="1583074" y="219357"/>
                    <a:pt x="1341191" y="89328"/>
                  </a:cubicBezTo>
                  <a:cubicBezTo>
                    <a:pt x="1099308" y="-40701"/>
                    <a:pt x="783323" y="-35109"/>
                    <a:pt x="569404" y="148051"/>
                  </a:cubicBezTo>
                  <a:cubicBezTo>
                    <a:pt x="355485" y="331211"/>
                    <a:pt x="49287" y="979959"/>
                    <a:pt x="57676" y="1188286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4"/>
            <p:cNvSpPr/>
            <p:nvPr/>
          </p:nvSpPr>
          <p:spPr>
            <a:xfrm>
              <a:off x="1627465" y="3836432"/>
              <a:ext cx="608562" cy="332896"/>
            </a:xfrm>
            <a:custGeom>
              <a:avLst/>
              <a:gdLst/>
              <a:ahLst/>
              <a:cxnLst/>
              <a:rect l="l" t="t" r="r" b="b"/>
              <a:pathLst>
                <a:path w="637563" h="377504" extrusionOk="0">
                  <a:moveTo>
                    <a:pt x="0" y="377504"/>
                  </a:moveTo>
                  <a:lnTo>
                    <a:pt x="637563" y="0"/>
                  </a:ln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4"/>
            <p:cNvSpPr/>
            <p:nvPr/>
          </p:nvSpPr>
          <p:spPr>
            <a:xfrm>
              <a:off x="2088650" y="3171394"/>
              <a:ext cx="738440" cy="914045"/>
            </a:xfrm>
            <a:custGeom>
              <a:avLst/>
              <a:gdLst/>
              <a:ahLst/>
              <a:cxnLst/>
              <a:rect l="l" t="t" r="r" b="b"/>
              <a:pathLst>
                <a:path w="738440" h="914045" extrusionOk="0">
                  <a:moveTo>
                    <a:pt x="293824" y="242925"/>
                  </a:moveTo>
                  <a:cubicBezTo>
                    <a:pt x="246985" y="150646"/>
                    <a:pt x="200147" y="58368"/>
                    <a:pt x="151211" y="24812"/>
                  </a:cubicBezTo>
                  <a:cubicBezTo>
                    <a:pt x="102275" y="-8744"/>
                    <a:pt x="-5384" y="-12939"/>
                    <a:pt x="209" y="41589"/>
                  </a:cubicBezTo>
                  <a:cubicBezTo>
                    <a:pt x="5802" y="96117"/>
                    <a:pt x="113461" y="226147"/>
                    <a:pt x="184767" y="351982"/>
                  </a:cubicBezTo>
                  <a:cubicBezTo>
                    <a:pt x="256073" y="477817"/>
                    <a:pt x="335769" y="702922"/>
                    <a:pt x="428048" y="796599"/>
                  </a:cubicBezTo>
                  <a:cubicBezTo>
                    <a:pt x="520327" y="890276"/>
                    <a:pt x="629383" y="902160"/>
                    <a:pt x="738440" y="914045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4"/>
            <p:cNvSpPr/>
            <p:nvPr/>
          </p:nvSpPr>
          <p:spPr>
            <a:xfrm>
              <a:off x="2365696" y="3330429"/>
              <a:ext cx="553673" cy="402672"/>
            </a:xfrm>
            <a:custGeom>
              <a:avLst/>
              <a:gdLst/>
              <a:ahLst/>
              <a:cxnLst/>
              <a:rect l="l" t="t" r="r" b="b"/>
              <a:pathLst>
                <a:path w="553673" h="402672" extrusionOk="0">
                  <a:moveTo>
                    <a:pt x="0" y="402672"/>
                  </a:moveTo>
                  <a:lnTo>
                    <a:pt x="553673" y="0"/>
                  </a:ln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4"/>
            <p:cNvSpPr/>
            <p:nvPr/>
          </p:nvSpPr>
          <p:spPr>
            <a:xfrm>
              <a:off x="3271707" y="2483141"/>
              <a:ext cx="369116" cy="520118"/>
            </a:xfrm>
            <a:custGeom>
              <a:avLst/>
              <a:gdLst/>
              <a:ahLst/>
              <a:cxnLst/>
              <a:rect l="l" t="t" r="r" b="b"/>
              <a:pathLst>
                <a:path w="369116" h="520118" extrusionOk="0">
                  <a:moveTo>
                    <a:pt x="0" y="520118"/>
                  </a:moveTo>
                  <a:lnTo>
                    <a:pt x="369116" y="0"/>
                  </a:ln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4"/>
            <p:cNvSpPr/>
            <p:nvPr/>
          </p:nvSpPr>
          <p:spPr>
            <a:xfrm rot="2555306">
              <a:off x="2503367" y="2939178"/>
              <a:ext cx="1224638" cy="464432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24"/>
          <p:cNvGrpSpPr/>
          <p:nvPr/>
        </p:nvGrpSpPr>
        <p:grpSpPr>
          <a:xfrm>
            <a:off x="7569485" y="3088680"/>
            <a:ext cx="1994890" cy="2453479"/>
            <a:chOff x="6238612" y="1484851"/>
            <a:chExt cx="3118493" cy="3764203"/>
          </a:xfrm>
        </p:grpSpPr>
        <p:sp>
          <p:nvSpPr>
            <p:cNvPr id="326" name="Google Shape;326;p24"/>
            <p:cNvSpPr/>
            <p:nvPr/>
          </p:nvSpPr>
          <p:spPr>
            <a:xfrm>
              <a:off x="6805230" y="1526796"/>
              <a:ext cx="674954" cy="1494773"/>
            </a:xfrm>
            <a:custGeom>
              <a:avLst/>
              <a:gdLst/>
              <a:ahLst/>
              <a:cxnLst/>
              <a:rect l="l" t="t" r="r" b="b"/>
              <a:pathLst>
                <a:path w="785505" h="1494773" extrusionOk="0">
                  <a:moveTo>
                    <a:pt x="72441" y="0"/>
                  </a:moveTo>
                  <a:cubicBezTo>
                    <a:pt x="14417" y="364222"/>
                    <a:pt x="-43607" y="728444"/>
                    <a:pt x="47274" y="973123"/>
                  </a:cubicBezTo>
                  <a:cubicBezTo>
                    <a:pt x="138155" y="1217802"/>
                    <a:pt x="494687" y="1399564"/>
                    <a:pt x="617725" y="1468074"/>
                  </a:cubicBezTo>
                  <a:cubicBezTo>
                    <a:pt x="740763" y="1536584"/>
                    <a:pt x="763134" y="1460384"/>
                    <a:pt x="785505" y="1384184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4"/>
            <p:cNvSpPr/>
            <p:nvPr/>
          </p:nvSpPr>
          <p:spPr>
            <a:xfrm>
              <a:off x="7526683" y="2961314"/>
              <a:ext cx="314227" cy="192947"/>
            </a:xfrm>
            <a:custGeom>
              <a:avLst/>
              <a:gdLst/>
              <a:ahLst/>
              <a:cxnLst/>
              <a:rect l="l" t="t" r="r" b="b"/>
              <a:pathLst>
                <a:path w="314227" h="192947" extrusionOk="0">
                  <a:moveTo>
                    <a:pt x="87724" y="0"/>
                  </a:moveTo>
                  <a:cubicBezTo>
                    <a:pt x="31098" y="46838"/>
                    <a:pt x="-25527" y="93677"/>
                    <a:pt x="12223" y="125835"/>
                  </a:cubicBezTo>
                  <a:cubicBezTo>
                    <a:pt x="49973" y="157993"/>
                    <a:pt x="182100" y="175470"/>
                    <a:pt x="314227" y="192947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4"/>
            <p:cNvSpPr/>
            <p:nvPr/>
          </p:nvSpPr>
          <p:spPr>
            <a:xfrm>
              <a:off x="7704902" y="3236046"/>
              <a:ext cx="144397" cy="119550"/>
            </a:xfrm>
            <a:custGeom>
              <a:avLst/>
              <a:gdLst/>
              <a:ahLst/>
              <a:cxnLst/>
              <a:rect l="l" t="t" r="r" b="b"/>
              <a:pathLst>
                <a:path w="144397" h="119550" extrusionOk="0">
                  <a:moveTo>
                    <a:pt x="144397" y="10493"/>
                  </a:moveTo>
                  <a:cubicBezTo>
                    <a:pt x="78683" y="1405"/>
                    <a:pt x="12969" y="-7683"/>
                    <a:pt x="1784" y="10493"/>
                  </a:cubicBezTo>
                  <a:cubicBezTo>
                    <a:pt x="-9401" y="28669"/>
                    <a:pt x="33942" y="74109"/>
                    <a:pt x="77285" y="119550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4"/>
            <p:cNvSpPr/>
            <p:nvPr/>
          </p:nvSpPr>
          <p:spPr>
            <a:xfrm>
              <a:off x="6549005" y="2857540"/>
              <a:ext cx="1152318" cy="1462790"/>
            </a:xfrm>
            <a:custGeom>
              <a:avLst/>
              <a:gdLst/>
              <a:ahLst/>
              <a:cxnLst/>
              <a:rect l="l" t="t" r="r" b="b"/>
              <a:pathLst>
                <a:path w="1152318" h="1462790" extrusionOk="0">
                  <a:moveTo>
                    <a:pt x="1115736" y="1462790"/>
                  </a:moveTo>
                  <a:cubicBezTo>
                    <a:pt x="1168167" y="1391484"/>
                    <a:pt x="1170264" y="1345345"/>
                    <a:pt x="1082180" y="1160787"/>
                  </a:cubicBezTo>
                  <a:cubicBezTo>
                    <a:pt x="994096" y="976229"/>
                    <a:pt x="741027" y="548390"/>
                    <a:pt x="587229" y="355443"/>
                  </a:cubicBezTo>
                  <a:cubicBezTo>
                    <a:pt x="433431" y="162496"/>
                    <a:pt x="257262" y="26875"/>
                    <a:pt x="159391" y="3106"/>
                  </a:cubicBezTo>
                  <a:cubicBezTo>
                    <a:pt x="61520" y="-20663"/>
                    <a:pt x="30760" y="96084"/>
                    <a:pt x="0" y="212831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4"/>
            <p:cNvSpPr/>
            <p:nvPr/>
          </p:nvSpPr>
          <p:spPr>
            <a:xfrm>
              <a:off x="6238612" y="1484851"/>
              <a:ext cx="281060" cy="1409351"/>
            </a:xfrm>
            <a:custGeom>
              <a:avLst/>
              <a:gdLst/>
              <a:ahLst/>
              <a:cxnLst/>
              <a:rect l="l" t="t" r="r" b="b"/>
              <a:pathLst>
                <a:path w="281060" h="1409351" extrusionOk="0">
                  <a:moveTo>
                    <a:pt x="0" y="1409351"/>
                  </a:moveTo>
                  <a:cubicBezTo>
                    <a:pt x="81793" y="1350628"/>
                    <a:pt x="163586" y="1291905"/>
                    <a:pt x="209725" y="1199626"/>
                  </a:cubicBezTo>
                  <a:cubicBezTo>
                    <a:pt x="255864" y="1107347"/>
                    <a:pt x="267050" y="1055615"/>
                    <a:pt x="276837" y="855677"/>
                  </a:cubicBezTo>
                  <a:cubicBezTo>
                    <a:pt x="286624" y="655739"/>
                    <a:pt x="277536" y="327869"/>
                    <a:pt x="268448" y="0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4"/>
            <p:cNvSpPr/>
            <p:nvPr/>
          </p:nvSpPr>
          <p:spPr>
            <a:xfrm>
              <a:off x="6894001" y="1504580"/>
              <a:ext cx="2463104" cy="3744474"/>
            </a:xfrm>
            <a:custGeom>
              <a:avLst/>
              <a:gdLst/>
              <a:ahLst/>
              <a:cxnLst/>
              <a:rect l="l" t="t" r="r" b="b"/>
              <a:pathLst>
                <a:path w="2463104" h="3744474" extrusionOk="0">
                  <a:moveTo>
                    <a:pt x="66065" y="1549013"/>
                  </a:moveTo>
                  <a:cubicBezTo>
                    <a:pt x="20624" y="2208248"/>
                    <a:pt x="-24816" y="2867483"/>
                    <a:pt x="15731" y="3210033"/>
                  </a:cubicBezTo>
                  <a:cubicBezTo>
                    <a:pt x="56278" y="3552583"/>
                    <a:pt x="108009" y="3544194"/>
                    <a:pt x="309345" y="3604315"/>
                  </a:cubicBezTo>
                  <a:cubicBezTo>
                    <a:pt x="510681" y="3664436"/>
                    <a:pt x="879796" y="3551185"/>
                    <a:pt x="1223745" y="3570759"/>
                  </a:cubicBezTo>
                  <a:cubicBezTo>
                    <a:pt x="1567694" y="3590333"/>
                    <a:pt x="2185683" y="3815438"/>
                    <a:pt x="2373037" y="3721761"/>
                  </a:cubicBezTo>
                  <a:cubicBezTo>
                    <a:pt x="2560391" y="3628084"/>
                    <a:pt x="2406593" y="3474286"/>
                    <a:pt x="2347870" y="3008697"/>
                  </a:cubicBezTo>
                  <a:cubicBezTo>
                    <a:pt x="2289147" y="2543108"/>
                    <a:pt x="2188480" y="1414788"/>
                    <a:pt x="2020700" y="928227"/>
                  </a:cubicBezTo>
                  <a:cubicBezTo>
                    <a:pt x="1852920" y="441666"/>
                    <a:pt x="1583074" y="219357"/>
                    <a:pt x="1341191" y="89328"/>
                  </a:cubicBezTo>
                  <a:cubicBezTo>
                    <a:pt x="1099308" y="-40701"/>
                    <a:pt x="783323" y="-35109"/>
                    <a:pt x="569404" y="148051"/>
                  </a:cubicBezTo>
                  <a:cubicBezTo>
                    <a:pt x="355485" y="331211"/>
                    <a:pt x="49287" y="979959"/>
                    <a:pt x="57676" y="1188286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4"/>
            <p:cNvSpPr/>
            <p:nvPr/>
          </p:nvSpPr>
          <p:spPr>
            <a:xfrm>
              <a:off x="6918121" y="3836432"/>
              <a:ext cx="608562" cy="332896"/>
            </a:xfrm>
            <a:custGeom>
              <a:avLst/>
              <a:gdLst/>
              <a:ahLst/>
              <a:cxnLst/>
              <a:rect l="l" t="t" r="r" b="b"/>
              <a:pathLst>
                <a:path w="637563" h="377504" extrusionOk="0">
                  <a:moveTo>
                    <a:pt x="0" y="377504"/>
                  </a:moveTo>
                  <a:lnTo>
                    <a:pt x="637563" y="0"/>
                  </a:ln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4"/>
            <p:cNvSpPr/>
            <p:nvPr/>
          </p:nvSpPr>
          <p:spPr>
            <a:xfrm>
              <a:off x="7379306" y="3171394"/>
              <a:ext cx="738440" cy="914045"/>
            </a:xfrm>
            <a:custGeom>
              <a:avLst/>
              <a:gdLst/>
              <a:ahLst/>
              <a:cxnLst/>
              <a:rect l="l" t="t" r="r" b="b"/>
              <a:pathLst>
                <a:path w="738440" h="914045" extrusionOk="0">
                  <a:moveTo>
                    <a:pt x="293824" y="242925"/>
                  </a:moveTo>
                  <a:cubicBezTo>
                    <a:pt x="246985" y="150646"/>
                    <a:pt x="200147" y="58368"/>
                    <a:pt x="151211" y="24812"/>
                  </a:cubicBezTo>
                  <a:cubicBezTo>
                    <a:pt x="102275" y="-8744"/>
                    <a:pt x="-5384" y="-12939"/>
                    <a:pt x="209" y="41589"/>
                  </a:cubicBezTo>
                  <a:cubicBezTo>
                    <a:pt x="5802" y="96117"/>
                    <a:pt x="113461" y="226147"/>
                    <a:pt x="184767" y="351982"/>
                  </a:cubicBezTo>
                  <a:cubicBezTo>
                    <a:pt x="256073" y="477817"/>
                    <a:pt x="335769" y="702922"/>
                    <a:pt x="428048" y="796599"/>
                  </a:cubicBezTo>
                  <a:cubicBezTo>
                    <a:pt x="520327" y="890276"/>
                    <a:pt x="629383" y="902160"/>
                    <a:pt x="738440" y="914045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4"/>
            <p:cNvSpPr/>
            <p:nvPr/>
          </p:nvSpPr>
          <p:spPr>
            <a:xfrm>
              <a:off x="7656352" y="2516697"/>
              <a:ext cx="1283515" cy="1216404"/>
            </a:xfrm>
            <a:custGeom>
              <a:avLst/>
              <a:gdLst/>
              <a:ahLst/>
              <a:cxnLst/>
              <a:rect l="l" t="t" r="r" b="b"/>
              <a:pathLst>
                <a:path w="1283515" h="1216404" extrusionOk="0">
                  <a:moveTo>
                    <a:pt x="0" y="1216404"/>
                  </a:moveTo>
                  <a:cubicBezTo>
                    <a:pt x="427838" y="810936"/>
                    <a:pt x="578840" y="892029"/>
                    <a:pt x="1283515" y="0"/>
                  </a:cubicBezTo>
                </a:path>
              </a:pathLst>
            </a:custGeom>
            <a:noFill/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4"/>
            <p:cNvSpPr/>
            <p:nvPr/>
          </p:nvSpPr>
          <p:spPr>
            <a:xfrm>
              <a:off x="8137462" y="3797245"/>
              <a:ext cx="931178" cy="104617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409" y="60000"/>
                  </a:moveTo>
                  <a:cubicBezTo>
                    <a:pt x="12409" y="35914"/>
                    <a:pt x="29303" y="15374"/>
                    <a:pt x="52315" y="11485"/>
                  </a:cubicBezTo>
                  <a:cubicBezTo>
                    <a:pt x="75327" y="7595"/>
                    <a:pt x="97677" y="21501"/>
                    <a:pt x="105109" y="44331"/>
                  </a:cubicBezTo>
                  <a:cubicBezTo>
                    <a:pt x="112541" y="67162"/>
                    <a:pt x="102865" y="92192"/>
                    <a:pt x="82254" y="103455"/>
                  </a:cubicBezTo>
                  <a:cubicBezTo>
                    <a:pt x="61642" y="114718"/>
                    <a:pt x="36166" y="108896"/>
                    <a:pt x="22078" y="89703"/>
                  </a:cubicBezTo>
                  <a:lnTo>
                    <a:pt x="10916" y="94362"/>
                  </a:lnTo>
                  <a:lnTo>
                    <a:pt x="22514" y="75647"/>
                  </a:lnTo>
                  <a:lnTo>
                    <a:pt x="46506" y="79506"/>
                  </a:lnTo>
                  <a:lnTo>
                    <a:pt x="35354" y="84161"/>
                  </a:lnTo>
                  <a:lnTo>
                    <a:pt x="35354" y="84161"/>
                  </a:lnTo>
                  <a:cubicBezTo>
                    <a:pt x="45919" y="97290"/>
                    <a:pt x="63473" y="100216"/>
                    <a:pt x="77081" y="91118"/>
                  </a:cubicBezTo>
                  <a:cubicBezTo>
                    <a:pt x="90689" y="82019"/>
                    <a:pt x="96466" y="63491"/>
                    <a:pt x="90815" y="47077"/>
                  </a:cubicBezTo>
                  <a:cubicBezTo>
                    <a:pt x="85164" y="30662"/>
                    <a:pt x="69696" y="21044"/>
                    <a:pt x="54048" y="24215"/>
                  </a:cubicBezTo>
                  <a:cubicBezTo>
                    <a:pt x="38399" y="27386"/>
                    <a:pt x="27035" y="42440"/>
                    <a:pt x="27035" y="600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4"/>
            <p:cNvSpPr/>
            <p:nvPr/>
          </p:nvSpPr>
          <p:spPr>
            <a:xfrm>
              <a:off x="7609853" y="1747226"/>
              <a:ext cx="931178" cy="104617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409" y="60000"/>
                  </a:moveTo>
                  <a:cubicBezTo>
                    <a:pt x="12409" y="35914"/>
                    <a:pt x="29303" y="15374"/>
                    <a:pt x="52315" y="11485"/>
                  </a:cubicBezTo>
                  <a:cubicBezTo>
                    <a:pt x="75327" y="7595"/>
                    <a:pt x="97677" y="21501"/>
                    <a:pt x="105109" y="44331"/>
                  </a:cubicBezTo>
                  <a:cubicBezTo>
                    <a:pt x="112541" y="67162"/>
                    <a:pt x="102865" y="92192"/>
                    <a:pt x="82254" y="103455"/>
                  </a:cubicBezTo>
                  <a:cubicBezTo>
                    <a:pt x="61642" y="114718"/>
                    <a:pt x="36166" y="108896"/>
                    <a:pt x="22078" y="89703"/>
                  </a:cubicBezTo>
                  <a:lnTo>
                    <a:pt x="10916" y="94362"/>
                  </a:lnTo>
                  <a:lnTo>
                    <a:pt x="22514" y="75647"/>
                  </a:lnTo>
                  <a:lnTo>
                    <a:pt x="46506" y="79506"/>
                  </a:lnTo>
                  <a:lnTo>
                    <a:pt x="35354" y="84161"/>
                  </a:lnTo>
                  <a:lnTo>
                    <a:pt x="35354" y="84161"/>
                  </a:lnTo>
                  <a:cubicBezTo>
                    <a:pt x="45919" y="97290"/>
                    <a:pt x="63473" y="100216"/>
                    <a:pt x="77081" y="91118"/>
                  </a:cubicBezTo>
                  <a:cubicBezTo>
                    <a:pt x="90689" y="82019"/>
                    <a:pt x="96466" y="63491"/>
                    <a:pt x="90815" y="47077"/>
                  </a:cubicBezTo>
                  <a:cubicBezTo>
                    <a:pt x="85164" y="30662"/>
                    <a:pt x="69696" y="21044"/>
                    <a:pt x="54048" y="24215"/>
                  </a:cubicBezTo>
                  <a:cubicBezTo>
                    <a:pt x="38399" y="27386"/>
                    <a:pt x="27035" y="42440"/>
                    <a:pt x="27035" y="600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>
              <a:solidFill>
                <a:srgbClr val="5D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5"/>
          <p:cNvSpPr txBox="1">
            <a:spLocks noGrp="1"/>
          </p:cNvSpPr>
          <p:nvPr>
            <p:ph type="title"/>
          </p:nvPr>
        </p:nvSpPr>
        <p:spPr>
          <a:xfrm>
            <a:off x="269789" y="30765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Sealants for Collateral Ventilation</a:t>
            </a:r>
            <a:endParaRPr/>
          </a:p>
        </p:txBody>
      </p:sp>
      <p:sp>
        <p:nvSpPr>
          <p:cNvPr id="343" name="Google Shape;343;p25"/>
          <p:cNvSpPr txBox="1">
            <a:spLocks noGrp="1"/>
          </p:cNvSpPr>
          <p:nvPr>
            <p:ph type="body" idx="1"/>
          </p:nvPr>
        </p:nvSpPr>
        <p:spPr>
          <a:xfrm>
            <a:off x="81023" y="1245546"/>
            <a:ext cx="12191999" cy="3913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 fontScale="92500" lnSpcReduction="10000"/>
          </a:bodyPr>
          <a:lstStyle/>
          <a:p>
            <a:pPr marL="7936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A Controlled parallel group trial of 28 patients (14 in each group).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If fissure 80-95% - EPF instilled following confirmation of CV with CHARTIS with EBV inserted 1 month after. 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0" i="0" u="none" strike="noStrike">
                <a:latin typeface="Arial"/>
                <a:ea typeface="Arial"/>
                <a:cs typeface="Arial"/>
                <a:sym typeface="Arial"/>
              </a:rPr>
              <a:t>EPF found to successfully reverse CV in severe COPD patients with a left oblique fissure that is 80%–95% complete. 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0" i="0" u="none" strike="noStrike">
                <a:latin typeface="Arial"/>
                <a:ea typeface="Arial"/>
                <a:cs typeface="Arial"/>
                <a:sym typeface="Arial"/>
              </a:rPr>
              <a:t>Following EBV, outcomes similar to pts with complete fissures.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0" i="0" u="sng" strike="noStrike">
                <a:latin typeface="Arial"/>
                <a:ea typeface="Arial"/>
                <a:cs typeface="Arial"/>
                <a:sym typeface="Arial"/>
              </a:rPr>
              <a:t>Conclusion: </a:t>
            </a:r>
            <a:r>
              <a:rPr lang="en-US" sz="2400" b="0" i="0" u="none" strike="noStrike">
                <a:latin typeface="Arial"/>
                <a:ea typeface="Arial"/>
                <a:cs typeface="Arial"/>
                <a:sym typeface="Arial"/>
              </a:rPr>
              <a:t>EPF therapy to reverse CV+ potentially increases the number of COPD patients suitable for BLVR with minimal adverse reactions.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7936" lvl="0" indent="0" algn="l" rtl="0">
              <a:spcBef>
                <a:spcPts val="12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sp>
        <p:nvSpPr>
          <p:cNvPr id="344" name="Google Shape;344;p25"/>
          <p:cNvSpPr txBox="1"/>
          <p:nvPr/>
        </p:nvSpPr>
        <p:spPr>
          <a:xfrm>
            <a:off x="5690991" y="6466646"/>
            <a:ext cx="333647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Ing AJ et al. Respirology. 2022.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5"/>
          <p:cNvSpPr txBox="1"/>
          <p:nvPr/>
        </p:nvSpPr>
        <p:spPr>
          <a:xfrm>
            <a:off x="2960148" y="5159418"/>
            <a:ext cx="57019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EPF = Endoscopic Polymer Foam– Aeriseal®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6"/>
          <p:cNvSpPr txBox="1">
            <a:spLocks noGrp="1"/>
          </p:cNvSpPr>
          <p:nvPr>
            <p:ph type="title"/>
          </p:nvPr>
        </p:nvSpPr>
        <p:spPr>
          <a:xfrm>
            <a:off x="107576" y="293235"/>
            <a:ext cx="10515600" cy="1268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CONVERT Trial: Initial Results</a:t>
            </a:r>
            <a:endParaRPr/>
          </a:p>
        </p:txBody>
      </p:sp>
      <p:sp>
        <p:nvSpPr>
          <p:cNvPr id="351" name="Google Shape;351;p26"/>
          <p:cNvSpPr txBox="1">
            <a:spLocks noGrp="1"/>
          </p:cNvSpPr>
          <p:nvPr>
            <p:ph type="body" idx="1"/>
          </p:nvPr>
        </p:nvSpPr>
        <p:spPr>
          <a:xfrm>
            <a:off x="107576" y="1772529"/>
            <a:ext cx="11620874" cy="401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 fontScale="92500" lnSpcReduction="20000"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ulticenter, single arm study 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400" b="0" i="0" u="none" strike="noStrik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rgbClr val="000000"/>
                </a:solidFill>
              </a:rPr>
              <a:t>O</a:t>
            </a: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bjective: Evaluate AF to convert a CV+ lung lobe 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b="0" i="0" u="none" strike="noStrik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Objective: Zephyr® EBV treatment in the CV- converted patients.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Study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</a:t>
            </a: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enroll 140 subjects with Chartis</a:t>
            </a:r>
            <a:r>
              <a:rPr lang="en-US" sz="2400" b="0" i="0" u="none" strike="noStrik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®</a:t>
            </a: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confirmed CV+ status. 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1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Initial Results:</a:t>
            </a: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32 subjects (16M/16F) 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83% of </a:t>
            </a:r>
            <a:r>
              <a:rPr lang="en-US" sz="2000">
                <a:solidFill>
                  <a:srgbClr val="000000"/>
                </a:solidFill>
              </a:rPr>
              <a:t>pts </a:t>
            </a: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completing the first stage have successfully converted and treated with Zephyr® EBV.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sz="2400" b="1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Initial Conclusions:</a:t>
            </a:r>
            <a:r>
              <a:rPr lang="en-US" sz="24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 can safely and effectively convert a CV+ lobe to having little to no CV. 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Emphysema patients with a defined fissure gap in the target lobe may have an option for BLVR with Zephyr EBV after closure of the fissure gap with AF.</a:t>
            </a:r>
            <a:endParaRPr/>
          </a:p>
          <a:p>
            <a:pPr marL="349250" lvl="0" indent="-153353" algn="l" rtl="0">
              <a:spcBef>
                <a:spcPts val="12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sp>
        <p:nvSpPr>
          <p:cNvPr id="352" name="Google Shape;352;p26"/>
          <p:cNvSpPr txBox="1"/>
          <p:nvPr/>
        </p:nvSpPr>
        <p:spPr>
          <a:xfrm>
            <a:off x="5918013" y="6210886"/>
            <a:ext cx="320687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Bezzi M et al. Eur Respir J. 2022.</a:t>
            </a:r>
            <a:endParaRPr/>
          </a:p>
        </p:txBody>
      </p:sp>
      <p:sp>
        <p:nvSpPr>
          <p:cNvPr id="353" name="Google Shape;353;p26"/>
          <p:cNvSpPr txBox="1"/>
          <p:nvPr/>
        </p:nvSpPr>
        <p:spPr>
          <a:xfrm>
            <a:off x="2119732" y="5420280"/>
            <a:ext cx="25348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AF=Aeriseal® Foam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The BLVR Procedure</a:t>
            </a:r>
            <a:endParaRPr sz="4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Examples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en-US"/>
              <a:t>Workup 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en-US"/>
              <a:t>Procedural Expectations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8"/>
          <p:cNvSpPr txBox="1">
            <a:spLocks noGrp="1"/>
          </p:cNvSpPr>
          <p:nvPr>
            <p:ph type="title"/>
          </p:nvPr>
        </p:nvSpPr>
        <p:spPr>
          <a:xfrm>
            <a:off x="0" y="434782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74F with HO Emphysema – S/p BLVR with Zephyr®</a:t>
            </a:r>
            <a:endParaRPr/>
          </a:p>
        </p:txBody>
      </p:sp>
      <p:pic>
        <p:nvPicPr>
          <p:cNvPr id="366" name="Google Shape;36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7707" y="1502405"/>
            <a:ext cx="4254615" cy="3741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43625" y="1502405"/>
            <a:ext cx="3379910" cy="3221969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8"/>
          <p:cNvSpPr txBox="1"/>
          <p:nvPr/>
        </p:nvSpPr>
        <p:spPr>
          <a:xfrm>
            <a:off x="4415118" y="5534057"/>
            <a:ext cx="55670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*Improved PFTs, 6MWD, Dyspnea</a:t>
            </a:r>
            <a:endParaRPr/>
          </a:p>
        </p:txBody>
      </p:sp>
      <p:pic>
        <p:nvPicPr>
          <p:cNvPr id="369" name="Google Shape;369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50" y="1502405"/>
            <a:ext cx="3947998" cy="4121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9"/>
          <p:cNvSpPr txBox="1">
            <a:spLocks noGrp="1"/>
          </p:cNvSpPr>
          <p:nvPr>
            <p:ph type="title"/>
          </p:nvPr>
        </p:nvSpPr>
        <p:spPr>
          <a:xfrm>
            <a:off x="99146" y="603919"/>
            <a:ext cx="1199370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79F with HO Emphysema– s/p BLVR with SVS®</a:t>
            </a:r>
            <a:endParaRPr/>
          </a:p>
        </p:txBody>
      </p:sp>
      <p:pic>
        <p:nvPicPr>
          <p:cNvPr id="375" name="Google Shape;37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9005" y="1782406"/>
            <a:ext cx="3489232" cy="2804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" y="1793512"/>
            <a:ext cx="3789005" cy="398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77384" y="1793512"/>
            <a:ext cx="4402015" cy="3724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title"/>
          </p:nvPr>
        </p:nvSpPr>
        <p:spPr>
          <a:xfrm>
            <a:off x="0" y="81340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Objectives</a:t>
            </a:r>
            <a:endParaRPr/>
          </a:p>
        </p:txBody>
      </p:sp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0" y="958669"/>
            <a:ext cx="12069337" cy="440416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274300" anchor="t" anchorCtr="0">
            <a:noAutofit/>
          </a:bodyPr>
          <a:lstStyle/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Brief overview of COPD</a:t>
            </a:r>
            <a:endParaRPr/>
          </a:p>
          <a:p>
            <a:pPr marL="457200" lvl="0" indent="-45720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Severe Emphysema &amp; Hyperinflation</a:t>
            </a:r>
            <a:endParaRPr/>
          </a:p>
          <a:p>
            <a:pPr marL="465137" lvl="0" indent="-45720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Rationale for BLVR</a:t>
            </a:r>
            <a:endParaRPr/>
          </a:p>
          <a:p>
            <a:pPr marL="465137" lvl="0" indent="-45720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BLVR Procedural Expectations BLVR Evaluation, Procedure, Post procedure</a:t>
            </a:r>
            <a:endParaRPr/>
          </a:p>
          <a:p>
            <a:pPr marL="457200" lvl="0" indent="-45720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Conclusions</a:t>
            </a:r>
            <a:endParaRPr/>
          </a:p>
          <a:p>
            <a:pPr marL="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0"/>
          <p:cNvSpPr txBox="1">
            <a:spLocks noGrp="1"/>
          </p:cNvSpPr>
          <p:nvPr>
            <p:ph type="title"/>
          </p:nvPr>
        </p:nvSpPr>
        <p:spPr>
          <a:xfrm>
            <a:off x="0" y="9931"/>
            <a:ext cx="12589844" cy="43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Typical Work Up for Valve Eligibility </a:t>
            </a:r>
            <a:endParaRPr/>
          </a:p>
        </p:txBody>
      </p:sp>
      <p:sp>
        <p:nvSpPr>
          <p:cNvPr id="386" name="Google Shape;386;p30"/>
          <p:cNvSpPr/>
          <p:nvPr/>
        </p:nvSpPr>
        <p:spPr>
          <a:xfrm>
            <a:off x="495300" y="1029577"/>
            <a:ext cx="3510170" cy="3062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Medical history 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Diagnosis of emphysema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BMI &lt; 35 kg/m</a:t>
            </a:r>
            <a:r>
              <a:rPr lang="en-US" sz="1600" b="0" i="0" u="none" strike="noStrike" cap="none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Stable with ≤ 20mg prednisone (or equivalent) daily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Non-smoking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Collect any available imaging and lung function studies</a:t>
            </a:r>
            <a:endParaRPr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181715"/>
              </a:buClr>
              <a:buSzPts val="1800"/>
              <a:buFont typeface="Noto Sans Symbols"/>
              <a:buChar char="❑"/>
            </a:pPr>
            <a:r>
              <a:rPr lang="en-US" sz="1800">
                <a:solidFill>
                  <a:srgbClr val="181715"/>
                </a:solidFill>
                <a:latin typeface="Arial"/>
                <a:ea typeface="Arial"/>
                <a:cs typeface="Arial"/>
                <a:sym typeface="Arial"/>
              </a:rPr>
              <a:t>6MWD (100m–500m)</a:t>
            </a:r>
            <a:endParaRPr/>
          </a:p>
        </p:txBody>
      </p:sp>
      <p:sp>
        <p:nvSpPr>
          <p:cNvPr id="387" name="Google Shape;387;p30"/>
          <p:cNvSpPr/>
          <p:nvPr/>
        </p:nvSpPr>
        <p:spPr>
          <a:xfrm>
            <a:off x="8496300" y="1029577"/>
            <a:ext cx="3086099" cy="435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Arterial Blood Gas Levels collected on room air 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Rule out severe hypercapnia PaCO2 ≥50 mm Hg 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Rule out severe hypoxemia PaO2 ≤45 mm Hg </a:t>
            </a:r>
            <a:endParaRPr/>
          </a:p>
          <a:p>
            <a:pPr marL="285750" marR="0" lvl="0" indent="-1714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Echocardiogram 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Rule out congestive heart failure, LVEF &lt;45%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Rule out uncontrolled pulmonary hypertension, sPAP &gt;45mm Hg</a:t>
            </a:r>
            <a:endParaRPr sz="16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0"/>
          <p:cNvSpPr/>
          <p:nvPr/>
        </p:nvSpPr>
        <p:spPr>
          <a:xfrm>
            <a:off x="4495800" y="1029577"/>
            <a:ext cx="3510170" cy="489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Pulmonary Function Tests (post-bronchodilator)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Spirometry (FEV</a:t>
            </a:r>
            <a:r>
              <a:rPr lang="en-US" sz="1600" b="0" i="0" u="none" strike="noStrike" cap="none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15–45% predicted)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 Plethysmography (RV ≥ 175%, TLC ≥ 100% for Heterogenous emphysema and RV ≥ 200% predicted, TLC ≥ 100% predicted for Homogeneous emphysema)</a:t>
            </a:r>
            <a:endParaRPr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Imaging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Resolution CT (≤ 1.5mm slice thickness, TLC view)</a:t>
            </a:r>
            <a:endParaRPr/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Evaluate QCT</a:t>
            </a:r>
            <a:endParaRPr sz="1600" b="0" i="0" u="none" strike="noStrike" cap="none" baseline="30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❑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Perfusion Scan (Highly Recommended)</a:t>
            </a:r>
            <a:endParaRPr/>
          </a:p>
          <a:p>
            <a:pPr marL="285750" marR="0" lvl="0" indent="-1841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1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Day of the Procedure at UChicago</a:t>
            </a:r>
            <a:endParaRPr/>
          </a:p>
        </p:txBody>
      </p:sp>
      <p:sp>
        <p:nvSpPr>
          <p:cNvPr id="394" name="Google Shape;394;p31"/>
          <p:cNvSpPr txBox="1">
            <a:spLocks noGrp="1"/>
          </p:cNvSpPr>
          <p:nvPr>
            <p:ph type="body" idx="1"/>
          </p:nvPr>
        </p:nvSpPr>
        <p:spPr>
          <a:xfrm>
            <a:off x="457200" y="1355725"/>
            <a:ext cx="11271250" cy="443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 fontScale="55000" lnSpcReduction="20000"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Don’t eat anything after midnight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Check in on the 7</a:t>
            </a:r>
            <a:r>
              <a:rPr lang="en-US" baseline="30000"/>
              <a:t>th</a:t>
            </a:r>
            <a:r>
              <a:rPr lang="en-US"/>
              <a:t> floor of the CCD (Sky Lobby) an hour before the schedule procedure.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Come down to the 5</a:t>
            </a:r>
            <a:r>
              <a:rPr lang="en-US" baseline="30000"/>
              <a:t>th</a:t>
            </a:r>
            <a:r>
              <a:rPr lang="en-US"/>
              <a:t> floor Procedural prep area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Get an IV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Meet the anesthesia team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Sign consent forms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Come to the Bronchoscopy Lab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General Anesthesia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Procedure takes about 1 hour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Go back to the Post procedure area and get a CXR.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If valves are placed – stay for 3 nights (monitor for pneumothorax)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If valves are not placed – able to go home.</a:t>
            </a:r>
            <a:endParaRPr/>
          </a:p>
          <a:p>
            <a:pPr marL="349250" lvl="0" indent="-229553" algn="l" rtl="0">
              <a:spcBef>
                <a:spcPts val="12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2"/>
          <p:cNvSpPr txBox="1">
            <a:spLocks noGrp="1"/>
          </p:cNvSpPr>
          <p:nvPr>
            <p:ph type="title"/>
          </p:nvPr>
        </p:nvSpPr>
        <p:spPr>
          <a:xfrm>
            <a:off x="0" y="109359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Post-Valve Placement Recommendations</a:t>
            </a:r>
            <a:endParaRPr/>
          </a:p>
        </p:txBody>
      </p:sp>
      <p:sp>
        <p:nvSpPr>
          <p:cNvPr id="400" name="Google Shape;400;p32"/>
          <p:cNvSpPr txBox="1">
            <a:spLocks noGrp="1"/>
          </p:cNvSpPr>
          <p:nvPr>
            <p:ph type="body" idx="1"/>
          </p:nvPr>
        </p:nvSpPr>
        <p:spPr>
          <a:xfrm>
            <a:off x="0" y="1057525"/>
            <a:ext cx="12192000" cy="552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Minimum of 3 hospital nights post-procedure for observation for pneumothorax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1600"/>
              <a:buChar char="»"/>
            </a:pPr>
            <a:r>
              <a:rPr lang="en-US" sz="1600"/>
              <a:t>Chest tube kit should be kept by bedside 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1600"/>
              <a:buChar char="»"/>
            </a:pPr>
            <a:r>
              <a:rPr lang="en-US" sz="1600"/>
              <a:t>Chest tube should be able to be placed 24/7 within 15-30 minutes</a:t>
            </a:r>
            <a:endParaRPr sz="2000">
              <a:solidFill>
                <a:srgbClr val="181715"/>
              </a:solidFill>
            </a:endParaRPr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Possibly longer stay based on physician’s discretion and if there is persistent chest discomfort or pain on the treated side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Remain Active post procedure (Walk around the hospital)</a:t>
            </a:r>
            <a:endParaRPr/>
          </a:p>
          <a:p>
            <a:pPr marL="690563" lvl="1" indent="-234950" algn="l" rtl="0">
              <a:spcBef>
                <a:spcPts val="30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457200" lvl="1" indent="0" algn="l" rtl="0">
              <a:spcBef>
                <a:spcPts val="300"/>
              </a:spcBef>
              <a:spcAft>
                <a:spcPts val="0"/>
              </a:spcAft>
              <a:buSzPts val="3000"/>
              <a:buNone/>
            </a:pPr>
            <a:endParaRPr/>
          </a:p>
        </p:txBody>
      </p:sp>
      <p:sp>
        <p:nvSpPr>
          <p:cNvPr id="401" name="Google Shape;401;p32"/>
          <p:cNvSpPr txBox="1"/>
          <p:nvPr/>
        </p:nvSpPr>
        <p:spPr>
          <a:xfrm flipH="1">
            <a:off x="10668000" y="6471642"/>
            <a:ext cx="1524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US-EN-574 v1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3"/>
          <p:cNvSpPr txBox="1">
            <a:spLocks noGrp="1"/>
          </p:cNvSpPr>
          <p:nvPr>
            <p:ph type="title"/>
          </p:nvPr>
        </p:nvSpPr>
        <p:spPr>
          <a:xfrm>
            <a:off x="158750" y="18679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Day of Discharge</a:t>
            </a:r>
            <a:endParaRPr/>
          </a:p>
        </p:txBody>
      </p:sp>
      <p:sp>
        <p:nvSpPr>
          <p:cNvPr id="407" name="Google Shape;407;p33"/>
          <p:cNvSpPr txBox="1">
            <a:spLocks noGrp="1"/>
          </p:cNvSpPr>
          <p:nvPr>
            <p:ph type="body" idx="1"/>
          </p:nvPr>
        </p:nvSpPr>
        <p:spPr>
          <a:xfrm>
            <a:off x="0" y="1223435"/>
            <a:ext cx="12192000" cy="539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Obtain CXR (PA &amp; LATERAL) in X-ray department, have physician look at the CXR for pneumothorax before discharging the patient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Go over the discharge medications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Give patient ID card and emergency Info (stating # of Valves inserted &amp; in which Treated Lobe with phone # of Implant Physician)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Inform Patient to call if he/she has any increased symptoms of shortness of breath, cough, purulent sputum, fever, chills or hemoptysis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Inform patient to go to the nearest ER if symptoms are severe or persist</a:t>
            </a: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Clr>
                <a:srgbClr val="4E1880"/>
              </a:buClr>
              <a:buSzPts val="2100"/>
              <a:buChar char="•"/>
            </a:pPr>
            <a:r>
              <a:rPr lang="en-US" sz="2100">
                <a:solidFill>
                  <a:srgbClr val="181715"/>
                </a:solidFill>
              </a:rPr>
              <a:t>Schedule outpatient clinic visit for Day #45 and CXR (We do PFT and CT)</a:t>
            </a:r>
            <a:endParaRPr/>
          </a:p>
          <a:p>
            <a:pPr marL="349250" lvl="0" indent="-138113" algn="l" rtl="0">
              <a:spcBef>
                <a:spcPts val="12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  <p:sp>
        <p:nvSpPr>
          <p:cNvPr id="408" name="Google Shape;408;p33"/>
          <p:cNvSpPr txBox="1"/>
          <p:nvPr/>
        </p:nvSpPr>
        <p:spPr>
          <a:xfrm flipH="1">
            <a:off x="10668000" y="6471642"/>
            <a:ext cx="15240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US-EN-574 v1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4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Patient-Reported Benefits</a:t>
            </a:r>
            <a:endParaRPr/>
          </a:p>
        </p:txBody>
      </p:sp>
      <p:sp>
        <p:nvSpPr>
          <p:cNvPr id="414" name="Google Shape;414;p34"/>
          <p:cNvSpPr txBox="1">
            <a:spLocks noGrp="1"/>
          </p:cNvSpPr>
          <p:nvPr>
            <p:ph type="body" idx="1"/>
          </p:nvPr>
        </p:nvSpPr>
        <p:spPr>
          <a:xfrm>
            <a:off x="0" y="1141545"/>
            <a:ext cx="11841192" cy="5403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/>
          </a:bodyPr>
          <a:lstStyle/>
          <a:p>
            <a:pPr marL="54864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»"/>
            </a:pPr>
            <a:r>
              <a:rPr lang="en-US" sz="2400"/>
              <a:t>Reduced breathlessness across multiple measures</a:t>
            </a:r>
            <a:endParaRPr/>
          </a:p>
          <a:p>
            <a:pPr marL="548640" lvl="1" indent="-349250" algn="l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SzPts val="2400"/>
              <a:buChar char="»"/>
            </a:pPr>
            <a:r>
              <a:rPr lang="en-US" sz="2400"/>
              <a:t>Greater ability to do activities such as get washed, do household chores and go for walks </a:t>
            </a:r>
            <a:endParaRPr/>
          </a:p>
          <a:p>
            <a:pPr marL="548640" lvl="1" indent="-349250" algn="l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SzPts val="2400"/>
              <a:buChar char="»"/>
            </a:pPr>
            <a:r>
              <a:rPr lang="en-US" sz="2400"/>
              <a:t>Fewer limitations in their ability to do activities or return to work</a:t>
            </a:r>
            <a:endParaRPr/>
          </a:p>
          <a:p>
            <a:pPr marL="548640" lvl="1" indent="-349250" algn="l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SzPts val="2400"/>
              <a:buChar char="»"/>
            </a:pPr>
            <a:r>
              <a:rPr lang="en-US" sz="2400"/>
              <a:t>Feeling more energetic</a:t>
            </a:r>
            <a:endParaRPr/>
          </a:p>
          <a:p>
            <a:pPr marL="548640" lvl="1" indent="-349250" algn="l" rtl="0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SzPts val="2400"/>
              <a:buChar char="»"/>
            </a:pPr>
            <a:r>
              <a:rPr lang="en-US" sz="2400"/>
              <a:t>More confidence leaving their homes despite their condition</a:t>
            </a:r>
            <a:endParaRPr/>
          </a:p>
        </p:txBody>
      </p:sp>
      <p:sp>
        <p:nvSpPr>
          <p:cNvPr id="415" name="Google Shape;415;p34"/>
          <p:cNvSpPr txBox="1"/>
          <p:nvPr/>
        </p:nvSpPr>
        <p:spPr>
          <a:xfrm>
            <a:off x="3050177" y="3242156"/>
            <a:ext cx="61003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5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Couple of Mentions - Airflow 3 – TLD</a:t>
            </a:r>
            <a:endParaRPr/>
          </a:p>
        </p:txBody>
      </p:sp>
      <p:pic>
        <p:nvPicPr>
          <p:cNvPr id="421" name="Google Shape;42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57524"/>
            <a:ext cx="6492875" cy="4807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2875" y="1300371"/>
            <a:ext cx="5698758" cy="4286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6"/>
          <p:cNvSpPr txBox="1">
            <a:spLocks noGrp="1"/>
          </p:cNvSpPr>
          <p:nvPr>
            <p:ph type="title"/>
          </p:nvPr>
        </p:nvSpPr>
        <p:spPr>
          <a:xfrm>
            <a:off x="48491" y="119063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Bronchial Rheoplasty Study</a:t>
            </a:r>
            <a:endParaRPr/>
          </a:p>
        </p:txBody>
      </p:sp>
      <p:pic>
        <p:nvPicPr>
          <p:cNvPr id="428" name="Google Shape;42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250" y="1155700"/>
            <a:ext cx="7683500" cy="45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7"/>
          <p:cNvSpPr txBox="1">
            <a:spLocks noGrp="1"/>
          </p:cNvSpPr>
          <p:nvPr>
            <p:ph type="title"/>
          </p:nvPr>
        </p:nvSpPr>
        <p:spPr>
          <a:xfrm>
            <a:off x="838200" y="94482"/>
            <a:ext cx="10515600" cy="116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  <a:endParaRPr/>
          </a:p>
        </p:txBody>
      </p:sp>
      <p:sp>
        <p:nvSpPr>
          <p:cNvPr id="435" name="Google Shape;435;p37"/>
          <p:cNvSpPr txBox="1">
            <a:spLocks noGrp="1"/>
          </p:cNvSpPr>
          <p:nvPr>
            <p:ph type="body" idx="1"/>
          </p:nvPr>
        </p:nvSpPr>
        <p:spPr>
          <a:xfrm>
            <a:off x="0" y="1076748"/>
            <a:ext cx="12192000" cy="394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Advanced Treatments are available for patients with severe emphysema who are symptomatic despite maximal medical and rehab therapies.</a:t>
            </a:r>
            <a:endParaRPr/>
          </a:p>
          <a:p>
            <a:pPr marL="457200" lvl="0" indent="-457200" algn="l" rtl="0"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BLVR with EBV has been demonstrated to be safe and effective for patients with Emphysema who qualify – improving Lung function, 6MWD, QOL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200"/>
              <a:buChar char="»"/>
            </a:pPr>
            <a:r>
              <a:rPr lang="en-US" sz="2200"/>
              <a:t>Incremental benefit as add-on treatment</a:t>
            </a:r>
            <a:endParaRPr/>
          </a:p>
          <a:p>
            <a:pPr marL="465137" lvl="0" indent="-457200" algn="l" rtl="0">
              <a:spcBef>
                <a:spcPts val="1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/>
              <a:t>Other advanced treatments are available or being investigated for patients with COPD.</a:t>
            </a:r>
            <a:endParaRPr/>
          </a:p>
          <a:p>
            <a:pPr marL="806450" lvl="1" indent="-457200" algn="l" rtl="0">
              <a:spcBef>
                <a:spcPts val="300"/>
              </a:spcBef>
              <a:spcAft>
                <a:spcPts val="0"/>
              </a:spcAft>
              <a:buSzPts val="2200"/>
              <a:buChar char="»"/>
            </a:pPr>
            <a:r>
              <a:rPr lang="en-US" sz="2200"/>
              <a:t>LVRS</a:t>
            </a:r>
            <a:endParaRPr/>
          </a:p>
          <a:p>
            <a:pPr marL="806450" lvl="1" indent="-457200" algn="l" rtl="0">
              <a:spcBef>
                <a:spcPts val="300"/>
              </a:spcBef>
              <a:spcAft>
                <a:spcPts val="0"/>
              </a:spcAft>
              <a:buSzPts val="2200"/>
              <a:buChar char="»"/>
            </a:pPr>
            <a:r>
              <a:rPr lang="en-US" sz="2200"/>
              <a:t>Transplant</a:t>
            </a:r>
            <a:endParaRPr sz="2000"/>
          </a:p>
          <a:p>
            <a:pPr marL="806450" lvl="1" indent="-457200" algn="l" rtl="0">
              <a:spcBef>
                <a:spcPts val="300"/>
              </a:spcBef>
              <a:spcAft>
                <a:spcPts val="0"/>
              </a:spcAft>
              <a:buSzPts val="2000"/>
              <a:buChar char="»"/>
            </a:pPr>
            <a:r>
              <a:rPr lang="en-US" sz="2000"/>
              <a:t>Other investigations options</a:t>
            </a:r>
            <a:endParaRPr/>
          </a:p>
          <a:p>
            <a:pPr marL="1203325" lvl="2" indent="-457200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Targeted lung deneveration</a:t>
            </a:r>
            <a:endParaRPr sz="1800"/>
          </a:p>
          <a:p>
            <a:pPr marL="1203325" lvl="2" indent="-457200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Bronchial Rheoplasty</a:t>
            </a:r>
            <a:endParaRPr sz="1800"/>
          </a:p>
          <a:p>
            <a:pPr marL="1203325" lvl="2" indent="-330200" algn="l" rtl="0">
              <a:spcBef>
                <a:spcPts val="300"/>
              </a:spcBef>
              <a:spcAft>
                <a:spcPts val="0"/>
              </a:spcAft>
              <a:buSzPts val="2000"/>
              <a:buFont typeface="Arial"/>
              <a:buNone/>
            </a:pPr>
            <a:endParaRPr sz="2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8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THANK YOU! Questions/Concerns/Comments?</a:t>
            </a:r>
            <a:br>
              <a:rPr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sz="4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38"/>
          <p:cNvSpPr txBox="1">
            <a:spLocks noGrp="1"/>
          </p:cNvSpPr>
          <p:nvPr>
            <p:ph type="body" idx="1"/>
          </p:nvPr>
        </p:nvSpPr>
        <p:spPr>
          <a:xfrm>
            <a:off x="457200" y="1631091"/>
            <a:ext cx="11271250" cy="4158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600"/>
              <a:t>IP Team - University of Chicago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600"/>
              <a:buChar char="»"/>
            </a:pPr>
            <a:r>
              <a:rPr lang="en-US" sz="2600"/>
              <a:t>Kyle Hogarth, MD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600"/>
              <a:buChar char="»"/>
            </a:pPr>
            <a:r>
              <a:rPr lang="en-US" sz="2600"/>
              <a:t>Tim Murgu, MD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600"/>
              <a:buChar char="»"/>
            </a:pPr>
            <a:r>
              <a:rPr lang="en-US" sz="2600"/>
              <a:t>Ajay Wagh, MD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600"/>
              <a:buChar char="»"/>
            </a:pPr>
            <a:r>
              <a:rPr lang="en-US" sz="2600"/>
              <a:t>IP Fellow – Shreya Podder MD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600"/>
              <a:buChar char="»"/>
            </a:pPr>
            <a:r>
              <a:rPr lang="en-US" sz="2600"/>
              <a:t>Kathy Conner, RN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2600"/>
              <a:buChar char="»"/>
            </a:pPr>
            <a:r>
              <a:rPr lang="en-US" sz="2600"/>
              <a:t>Tanya Casey</a:t>
            </a:r>
            <a:endParaRPr/>
          </a:p>
          <a:p>
            <a:pPr marL="690563" lvl="1" indent="-184150" algn="l" rtl="0">
              <a:spcBef>
                <a:spcPts val="300"/>
              </a:spcBef>
              <a:spcAft>
                <a:spcPts val="0"/>
              </a:spcAft>
              <a:buSzPts val="2600"/>
              <a:buNone/>
            </a:pPr>
            <a:endParaRPr sz="2600"/>
          </a:p>
          <a:p>
            <a:pPr marL="457200" lvl="1" indent="0" algn="l" rtl="0">
              <a:spcBef>
                <a:spcPts val="300"/>
              </a:spcBef>
              <a:spcAft>
                <a:spcPts val="0"/>
              </a:spcAft>
              <a:buSzPts val="2800"/>
              <a:buNone/>
            </a:pP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218209" y="2216727"/>
            <a:ext cx="11201400" cy="105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Brief Overview of COPD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COPD?</a:t>
            </a:r>
            <a:endParaRPr/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495300" y="1257300"/>
            <a:ext cx="11201399" cy="508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A common, preventable, and treatable disease that is characterized by </a:t>
            </a:r>
            <a:r>
              <a:rPr lang="en-US" sz="2400" u="sng"/>
              <a:t>persistent respiratory symptoms and airflow limitation.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2400"/>
              <a:buNone/>
            </a:pPr>
            <a:endParaRPr sz="2400"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1800"/>
              <a:buChar char="•"/>
            </a:pPr>
            <a:r>
              <a:rPr lang="en-US" sz="1800" b="1"/>
              <a:t>Risk factors: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Tobacco smoking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Other environmental exposures </a:t>
            </a:r>
            <a:endParaRPr/>
          </a:p>
          <a:p>
            <a:pPr marL="1087438" lvl="2" indent="-404813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Biomass fuel exposure</a:t>
            </a:r>
            <a:endParaRPr/>
          </a:p>
          <a:p>
            <a:pPr marL="1087438" lvl="2" indent="-404813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Air Pollution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Host factors</a:t>
            </a:r>
            <a:endParaRPr/>
          </a:p>
          <a:p>
            <a:pPr marL="1087438" lvl="2" indent="-404813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genetic abnormalities</a:t>
            </a:r>
            <a:endParaRPr/>
          </a:p>
          <a:p>
            <a:pPr marL="1087438" lvl="2" indent="-404813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abnormal lung development </a:t>
            </a:r>
            <a:endParaRPr/>
          </a:p>
          <a:p>
            <a:pPr marL="1087438" lvl="2" indent="-404813" algn="l" rtl="0">
              <a:spcBef>
                <a:spcPts val="300"/>
              </a:spcBef>
              <a:spcAft>
                <a:spcPts val="0"/>
              </a:spcAft>
              <a:buSzPts val="1800"/>
              <a:buChar char="»"/>
            </a:pPr>
            <a:r>
              <a:rPr lang="en-US" sz="1800"/>
              <a:t>accelerated aging</a:t>
            </a: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9510468" y="6128028"/>
            <a:ext cx="20698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www.goldcopd.org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>
            <a:spLocks noGrp="1"/>
          </p:cNvSpPr>
          <p:nvPr>
            <p:ph type="title"/>
          </p:nvPr>
        </p:nvSpPr>
        <p:spPr>
          <a:xfrm>
            <a:off x="62694" y="125124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Pathways to the Diagnosis of COPD</a:t>
            </a:r>
            <a:endParaRPr/>
          </a:p>
        </p:txBody>
      </p:sp>
      <p:sp>
        <p:nvSpPr>
          <p:cNvPr id="126" name="Google Shape;126;p6"/>
          <p:cNvSpPr txBox="1">
            <a:spLocks noGrp="1"/>
          </p:cNvSpPr>
          <p:nvPr>
            <p:ph type="body" idx="1"/>
          </p:nvPr>
        </p:nvSpPr>
        <p:spPr>
          <a:xfrm>
            <a:off x="495300" y="1073826"/>
            <a:ext cx="11201399" cy="471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rmAutofit fontScale="70000" lnSpcReduction="20000"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b="1"/>
              <a:t>Symptoms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Dyspnea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Chronic Cough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Sputum</a:t>
            </a:r>
            <a:endParaRPr/>
          </a:p>
          <a:p>
            <a:pPr marL="690563" lvl="1" indent="-215900" algn="l" rtl="0">
              <a:spcBef>
                <a:spcPts val="3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b="1"/>
              <a:t>Risk Factors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Host Factors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Tobacco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Occupation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Indoor/Outdoor Pollution</a:t>
            </a:r>
            <a:endParaRPr/>
          </a:p>
          <a:p>
            <a:pPr marL="690563" lvl="1" indent="-215900" algn="l" rtl="0">
              <a:spcBef>
                <a:spcPts val="3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ct val="100000"/>
              <a:buChar char="•"/>
            </a:pPr>
            <a:r>
              <a:rPr lang="en-US" b="1"/>
              <a:t>Spirometry</a:t>
            </a:r>
            <a:endParaRPr/>
          </a:p>
          <a:p>
            <a:pPr marL="690563" lvl="1" indent="-349250" algn="l" rtl="0">
              <a:spcBef>
                <a:spcPts val="300"/>
              </a:spcBef>
              <a:spcAft>
                <a:spcPts val="0"/>
              </a:spcAft>
              <a:buSzPct val="100000"/>
              <a:buChar char="»"/>
            </a:pPr>
            <a:r>
              <a:rPr lang="en-US"/>
              <a:t>Required for the Diagnosis</a:t>
            </a:r>
            <a:endParaRPr/>
          </a:p>
          <a:p>
            <a:pPr marL="349250" lvl="0" indent="-199073" algn="l" rtl="0">
              <a:spcBef>
                <a:spcPts val="12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690563" lvl="1" indent="-215900" algn="l" rtl="0">
              <a:spcBef>
                <a:spcPts val="3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sp>
        <p:nvSpPr>
          <p:cNvPr id="127" name="Google Shape;127;p6"/>
          <p:cNvSpPr/>
          <p:nvPr/>
        </p:nvSpPr>
        <p:spPr>
          <a:xfrm>
            <a:off x="9264082" y="6046788"/>
            <a:ext cx="20698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www.goldcopd.org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457200" y="319088"/>
            <a:ext cx="11271250" cy="103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COPD Phenotypes</a:t>
            </a:r>
            <a:endParaRPr/>
          </a:p>
        </p:txBody>
      </p:sp>
      <p:pic>
        <p:nvPicPr>
          <p:cNvPr id="133" name="Google Shape;133;p7" descr="PPT - Obstructive Airway Diseases PowerPoint Presentation, free download -  ID:19002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043" y="1522800"/>
            <a:ext cx="4722727" cy="354204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7"/>
          <p:cNvSpPr txBox="1"/>
          <p:nvPr/>
        </p:nvSpPr>
        <p:spPr>
          <a:xfrm>
            <a:off x="7618394" y="5984205"/>
            <a:ext cx="32497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Frank Netter Atlas of Anatomy</a:t>
            </a:r>
            <a:endParaRPr/>
          </a:p>
        </p:txBody>
      </p:sp>
      <p:pic>
        <p:nvPicPr>
          <p:cNvPr id="135" name="Google Shape;135;p7" descr="Emphysema Pink Puffer Bradycar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3044" y="1474909"/>
            <a:ext cx="4920343" cy="369025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7"/>
          <p:cNvSpPr txBox="1"/>
          <p:nvPr/>
        </p:nvSpPr>
        <p:spPr>
          <a:xfrm>
            <a:off x="-1382683" y="1239982"/>
            <a:ext cx="45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7"/>
          <p:cNvSpPr txBox="1"/>
          <p:nvPr/>
        </p:nvSpPr>
        <p:spPr>
          <a:xfrm>
            <a:off x="235527" y="166255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>
            <a:spLocks noGrp="1"/>
          </p:cNvSpPr>
          <p:nvPr>
            <p:ph type="title"/>
          </p:nvPr>
        </p:nvSpPr>
        <p:spPr>
          <a:xfrm>
            <a:off x="138545" y="0"/>
            <a:ext cx="11558155" cy="105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COPD/Asthma Venn Diagram - Overlap</a:t>
            </a:r>
            <a:endParaRPr/>
          </a:p>
        </p:txBody>
      </p:sp>
      <p:pic>
        <p:nvPicPr>
          <p:cNvPr id="143" name="Google Shape;14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7812" y="1241937"/>
            <a:ext cx="7740370" cy="3948537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8"/>
          <p:cNvSpPr/>
          <p:nvPr/>
        </p:nvSpPr>
        <p:spPr>
          <a:xfrm>
            <a:off x="7185660" y="1433384"/>
            <a:ext cx="2008909" cy="498764"/>
          </a:xfrm>
          <a:prstGeom prst="rect">
            <a:avLst/>
          </a:prstGeom>
          <a:noFill/>
          <a:ln w="73025" cap="flat" cmpd="sng">
            <a:solidFill>
              <a:srgbClr val="4242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Google Shape;145;p8"/>
          <p:cNvCxnSpPr/>
          <p:nvPr/>
        </p:nvCxnSpPr>
        <p:spPr>
          <a:xfrm flipH="1">
            <a:off x="6241473" y="4534947"/>
            <a:ext cx="828907" cy="27878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46" name="Google Shape;146;p8"/>
          <p:cNvSpPr txBox="1"/>
          <p:nvPr/>
        </p:nvSpPr>
        <p:spPr>
          <a:xfrm>
            <a:off x="7319931" y="4190831"/>
            <a:ext cx="20183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Reversible airflow obstruction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>
            <a:spLocks noGrp="1"/>
          </p:cNvSpPr>
          <p:nvPr>
            <p:ph type="title"/>
          </p:nvPr>
        </p:nvSpPr>
        <p:spPr>
          <a:xfrm>
            <a:off x="1" y="152580"/>
            <a:ext cx="11696698" cy="917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2743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 Classification of Airflow Limitation Severity in COPD</a:t>
            </a:r>
            <a:endParaRPr/>
          </a:p>
        </p:txBody>
      </p: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247650" y="1143000"/>
            <a:ext cx="11201399" cy="4277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274300" anchor="t" anchorCtr="0">
            <a:noAutofit/>
          </a:bodyPr>
          <a:lstStyle/>
          <a:p>
            <a:pPr marL="349250" lvl="0" indent="-341313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GOLD 1: Mild			FEV1 ≥ 80% 	      	Predicted</a:t>
            </a:r>
            <a:endParaRPr/>
          </a:p>
          <a:p>
            <a:pPr marL="349250" lvl="0" indent="-138113" algn="l" rtl="0">
              <a:spcBef>
                <a:spcPts val="1200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GOLD 2: Moderate		50% ≤ FEV1 &lt; 80%  Predicted</a:t>
            </a:r>
            <a:endParaRPr/>
          </a:p>
          <a:p>
            <a:pPr marL="349250" lvl="0" indent="-138113" algn="l" rtl="0">
              <a:spcBef>
                <a:spcPts val="1200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GOLD 3: Severe			30% ≤ FEV1 &lt;50%   Predicted</a:t>
            </a:r>
            <a:endParaRPr/>
          </a:p>
          <a:p>
            <a:pPr marL="349250" lvl="0" indent="-138113" algn="l" rtl="0">
              <a:spcBef>
                <a:spcPts val="1200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349250" lvl="0" indent="-341313" algn="l" rtl="0">
              <a:spcBef>
                <a:spcPts val="12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GOLD 4: Very Severe		FEV1&lt;30% 	      	Predicted</a:t>
            </a:r>
            <a:endParaRPr/>
          </a:p>
        </p:txBody>
      </p:sp>
      <p:sp>
        <p:nvSpPr>
          <p:cNvPr id="153" name="Google Shape;153;p9"/>
          <p:cNvSpPr/>
          <p:nvPr/>
        </p:nvSpPr>
        <p:spPr>
          <a:xfrm>
            <a:off x="10026082" y="5967647"/>
            <a:ext cx="20698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www.goldcopd.org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CM">
  <a:themeElements>
    <a:clrScheme name="UCM">
      <a:dk1>
        <a:srgbClr val="000000"/>
      </a:dk1>
      <a:lt1>
        <a:srgbClr val="FFFFFF"/>
      </a:lt1>
      <a:dk2>
        <a:srgbClr val="767676"/>
      </a:dk2>
      <a:lt2>
        <a:srgbClr val="D6D6CE"/>
      </a:lt2>
      <a:accent1>
        <a:srgbClr val="800000"/>
      </a:accent1>
      <a:accent2>
        <a:srgbClr val="767676"/>
      </a:accent2>
      <a:accent3>
        <a:srgbClr val="F8A328"/>
      </a:accent3>
      <a:accent4>
        <a:srgbClr val="585900"/>
      </a:accent4>
      <a:accent5>
        <a:srgbClr val="155F83"/>
      </a:accent5>
      <a:accent6>
        <a:srgbClr val="340E20"/>
      </a:accent6>
      <a:hlink>
        <a:srgbClr val="155F83"/>
      </a:hlink>
      <a:folHlink>
        <a:srgbClr val="155F8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1877</Words>
  <Application>Microsoft Office PowerPoint</Application>
  <PresentationFormat>Widescreen</PresentationFormat>
  <Paragraphs>289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Noto Sans Symbols</vt:lpstr>
      <vt:lpstr>Calibri</vt:lpstr>
      <vt:lpstr>Courier New</vt:lpstr>
      <vt:lpstr>Charis SIL</vt:lpstr>
      <vt:lpstr>UCM</vt:lpstr>
      <vt:lpstr>PowerPoint Presentation</vt:lpstr>
      <vt:lpstr>Disclosures</vt:lpstr>
      <vt:lpstr>Objectives</vt:lpstr>
      <vt:lpstr>A Brief Overview of COPD</vt:lpstr>
      <vt:lpstr>What is COPD?</vt:lpstr>
      <vt:lpstr>Pathways to the Diagnosis of COPD</vt:lpstr>
      <vt:lpstr>COPD Phenotypes</vt:lpstr>
      <vt:lpstr>The COPD/Asthma Venn Diagram - Overlap</vt:lpstr>
      <vt:lpstr> Classification of Airflow Limitation Severity in COPD</vt:lpstr>
      <vt:lpstr>General Treatment Algorithm for COPD</vt:lpstr>
      <vt:lpstr>Interventional Therapies</vt:lpstr>
      <vt:lpstr>My General Initial COPD Approach</vt:lpstr>
      <vt:lpstr>Emphysema and Hyperinflation &amp; Rationale for BLVR</vt:lpstr>
      <vt:lpstr>Air Trapping and Hyperinflation in Emphysema</vt:lpstr>
      <vt:lpstr>PowerPoint Presentation</vt:lpstr>
      <vt:lpstr>LVRS Treats Hyperinflation (NETT)</vt:lpstr>
      <vt:lpstr>Rationale for BLVR for Patients with Emphysema </vt:lpstr>
      <vt:lpstr>Effects of Hyperinflation and Treatment</vt:lpstr>
      <vt:lpstr>Recent Metanalysis Studies</vt:lpstr>
      <vt:lpstr>Signal - Survival in COPD Patients Treated with BLVR</vt:lpstr>
      <vt:lpstr>Filling the gap</vt:lpstr>
      <vt:lpstr>Summary of Intended Benefits for Patient</vt:lpstr>
      <vt:lpstr>Liberate Study Adverse Reactions</vt:lpstr>
      <vt:lpstr>What is Collateral Ventilation?</vt:lpstr>
      <vt:lpstr>Sealants for Collateral Ventilation</vt:lpstr>
      <vt:lpstr>CONVERT Trial: Initial Results</vt:lpstr>
      <vt:lpstr>The BLVR Procedure</vt:lpstr>
      <vt:lpstr>74F with HO Emphysema – S/p BLVR with Zephyr®</vt:lpstr>
      <vt:lpstr>79F with HO Emphysema– s/p BLVR with SVS®</vt:lpstr>
      <vt:lpstr> Typical Work Up for Valve Eligibility </vt:lpstr>
      <vt:lpstr>The Day of the Procedure at UChicago</vt:lpstr>
      <vt:lpstr>Post-Valve Placement Recommendations</vt:lpstr>
      <vt:lpstr>Day of Discharge</vt:lpstr>
      <vt:lpstr>Patient-Reported Benefits</vt:lpstr>
      <vt:lpstr>A Couple of Mentions - Airflow 3 – TLD</vt:lpstr>
      <vt:lpstr>Bronchial Rheoplasty Study</vt:lpstr>
      <vt:lpstr>Conclusions</vt:lpstr>
      <vt:lpstr> THANK YOU! Questions/Concerns/Comments?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Wood</dc:creator>
  <cp:lastModifiedBy>Rachael Morkunas</cp:lastModifiedBy>
  <cp:revision>1</cp:revision>
  <dcterms:created xsi:type="dcterms:W3CDTF">2022-10-21T19:43:02Z</dcterms:created>
  <dcterms:modified xsi:type="dcterms:W3CDTF">2024-11-01T16:31:02Z</dcterms:modified>
</cp:coreProperties>
</file>