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15"/>
  </p:handout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69" d="100"/>
          <a:sy n="69" d="100"/>
        </p:scale>
        <p:origin x="780" y="60"/>
      </p:cViewPr>
      <p:guideLst>
        <p:guide orient="horz" pos="2160"/>
        <p:guide pos="3840"/>
      </p:guideLst>
    </p:cSldViewPr>
  </p:slideViewPr>
  <p:notesTextViewPr>
    <p:cViewPr>
      <p:scale>
        <a:sx n="1" d="1"/>
        <a:sy n="1" d="1"/>
      </p:scale>
      <p:origin x="0" y="0"/>
    </p:cViewPr>
  </p:notesTextViewPr>
  <p:notesViewPr>
    <p:cSldViewPr snapToGrid="0">
      <p:cViewPr varScale="1">
        <p:scale>
          <a:sx n="67" d="100"/>
          <a:sy n="67" d="100"/>
        </p:scale>
        <p:origin x="-3168" y="-8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908535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037FCC1-C342-49DE-B1A5-E7DE52DAD0F2}" type="datetimeFigureOut">
              <a:rPr lang="en-US" smtClean="0"/>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05754-5A64-4F28-AEDB-80B8BD5EBC12}" type="slidenum">
              <a:rPr lang="en-US" smtClean="0"/>
              <a:t>‹#›</a:t>
            </a:fld>
            <a:endParaRPr lang="en-US"/>
          </a:p>
        </p:txBody>
      </p:sp>
    </p:spTree>
    <p:extLst>
      <p:ext uri="{BB962C8B-B14F-4D97-AF65-F5344CB8AC3E}">
        <p14:creationId xmlns:p14="http://schemas.microsoft.com/office/powerpoint/2010/main" val="2624890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37FCC1-C342-49DE-B1A5-E7DE52DAD0F2}" type="datetimeFigureOut">
              <a:rPr lang="en-US" smtClean="0"/>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05754-5A64-4F28-AEDB-80B8BD5EBC12}" type="slidenum">
              <a:rPr lang="en-US" smtClean="0"/>
              <a:t>‹#›</a:t>
            </a:fld>
            <a:endParaRPr lang="en-US"/>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06168" y="0"/>
            <a:ext cx="5185833" cy="905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9955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37FCC1-C342-49DE-B1A5-E7DE52DAD0F2}" type="datetimeFigureOut">
              <a:rPr lang="en-US" smtClean="0"/>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05754-5A64-4F28-AEDB-80B8BD5EBC12}" type="slidenum">
              <a:rPr lang="en-US" smtClean="0"/>
              <a:t>‹#›</a:t>
            </a:fld>
            <a:endParaRPr lang="en-US"/>
          </a:p>
        </p:txBody>
      </p:sp>
    </p:spTree>
    <p:extLst>
      <p:ext uri="{BB962C8B-B14F-4D97-AF65-F5344CB8AC3E}">
        <p14:creationId xmlns:p14="http://schemas.microsoft.com/office/powerpoint/2010/main" val="3859680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25707"/>
            <a:ext cx="10972800" cy="11430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37FCC1-C342-49DE-B1A5-E7DE52DAD0F2}" type="datetimeFigureOut">
              <a:rPr lang="en-US" smtClean="0"/>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05754-5A64-4F28-AEDB-80B8BD5EBC12}" type="slidenum">
              <a:rPr lang="en-US" smtClean="0"/>
              <a:t>‹#›</a:t>
            </a:fld>
            <a:endParaRPr lang="en-US"/>
          </a:p>
        </p:txBody>
      </p:sp>
    </p:spTree>
    <p:extLst>
      <p:ext uri="{BB962C8B-B14F-4D97-AF65-F5344CB8AC3E}">
        <p14:creationId xmlns:p14="http://schemas.microsoft.com/office/powerpoint/2010/main" val="2466036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37FCC1-C342-49DE-B1A5-E7DE52DAD0F2}" type="datetimeFigureOut">
              <a:rPr lang="en-US" smtClean="0"/>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C05754-5A64-4F28-AEDB-80B8BD5EBC12}" type="slidenum">
              <a:rPr lang="en-US" smtClean="0"/>
              <a:t>‹#›</a:t>
            </a:fld>
            <a:endParaRPr lang="en-US"/>
          </a:p>
        </p:txBody>
      </p:sp>
    </p:spTree>
    <p:extLst>
      <p:ext uri="{BB962C8B-B14F-4D97-AF65-F5344CB8AC3E}">
        <p14:creationId xmlns:p14="http://schemas.microsoft.com/office/powerpoint/2010/main" val="2215845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17756"/>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37FCC1-C342-49DE-B1A5-E7DE52DAD0F2}" type="datetimeFigureOut">
              <a:rPr lang="en-US" smtClean="0"/>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C05754-5A64-4F28-AEDB-80B8BD5EBC12}" type="slidenum">
              <a:rPr lang="en-US" smtClean="0"/>
              <a:t>‹#›</a:t>
            </a:fld>
            <a:endParaRPr lang="en-US"/>
          </a:p>
        </p:txBody>
      </p:sp>
    </p:spTree>
    <p:extLst>
      <p:ext uri="{BB962C8B-B14F-4D97-AF65-F5344CB8AC3E}">
        <p14:creationId xmlns:p14="http://schemas.microsoft.com/office/powerpoint/2010/main" val="3030739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93903"/>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37FCC1-C342-49DE-B1A5-E7DE52DAD0F2}" type="datetimeFigureOut">
              <a:rPr lang="en-US" smtClean="0"/>
              <a:t>11/6/2024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C05754-5A64-4F28-AEDB-80B8BD5EBC12}" type="slidenum">
              <a:rPr lang="en-US" smtClean="0"/>
              <a:t>‹#›</a:t>
            </a:fld>
            <a:endParaRPr lang="en-US"/>
          </a:p>
        </p:txBody>
      </p:sp>
    </p:spTree>
    <p:extLst>
      <p:ext uri="{BB962C8B-B14F-4D97-AF65-F5344CB8AC3E}">
        <p14:creationId xmlns:p14="http://schemas.microsoft.com/office/powerpoint/2010/main" val="3955538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489315"/>
            <a:ext cx="10972800" cy="11430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F037FCC1-C342-49DE-B1A5-E7DE52DAD0F2}" type="datetimeFigureOut">
              <a:rPr lang="en-US" smtClean="0"/>
              <a:t>11/6/2024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C05754-5A64-4F28-AEDB-80B8BD5EBC12}" type="slidenum">
              <a:rPr lang="en-US" smtClean="0"/>
              <a:t>‹#›</a:t>
            </a:fld>
            <a:endParaRPr lang="en-US"/>
          </a:p>
        </p:txBody>
      </p:sp>
    </p:spTree>
    <p:extLst>
      <p:ext uri="{BB962C8B-B14F-4D97-AF65-F5344CB8AC3E}">
        <p14:creationId xmlns:p14="http://schemas.microsoft.com/office/powerpoint/2010/main" val="184686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37FCC1-C342-49DE-B1A5-E7DE52DAD0F2}" type="datetimeFigureOut">
              <a:rPr lang="en-US" smtClean="0"/>
              <a:t>11/6/2024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C05754-5A64-4F28-AEDB-80B8BD5EBC12}" type="slidenum">
              <a:rPr lang="en-US" smtClean="0"/>
              <a:t>‹#›</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6168" y="0"/>
            <a:ext cx="5185833"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725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37FCC1-C342-49DE-B1A5-E7DE52DAD0F2}" type="datetimeFigureOut">
              <a:rPr lang="en-US" smtClean="0"/>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C05754-5A64-4F28-AEDB-80B8BD5EBC12}" type="slidenum">
              <a:rPr lang="en-US" smtClean="0"/>
              <a:t>‹#›</a:t>
            </a:fld>
            <a:endParaRPr lang="en-US"/>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1" y="228600"/>
            <a:ext cx="5185833"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793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037FCC1-C342-49DE-B1A5-E7DE52DAD0F2}" type="datetimeFigureOut">
              <a:rPr lang="en-US" smtClean="0"/>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C05754-5A64-4F28-AEDB-80B8BD5EBC12}" type="slidenum">
              <a:rPr lang="en-US" smtClean="0"/>
              <a:t>‹#›</a:t>
            </a:fld>
            <a:endParaRPr lang="en-US"/>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06168" y="0"/>
            <a:ext cx="5185833" cy="905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0281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06168" y="0"/>
            <a:ext cx="5185833" cy="905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37FCC1-C342-49DE-B1A5-E7DE52DAD0F2}" type="datetimeFigureOut">
              <a:rPr lang="en-US" smtClean="0"/>
              <a:t>11/6/2024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C05754-5A64-4F28-AEDB-80B8BD5EBC12}" type="slidenum">
              <a:rPr lang="en-US" smtClean="0"/>
              <a:t>‹#›</a:t>
            </a:fld>
            <a:endParaRPr lang="en-US"/>
          </a:p>
        </p:txBody>
      </p:sp>
      <p:sp>
        <p:nvSpPr>
          <p:cNvPr id="8" name="Rectangle 7"/>
          <p:cNvSpPr/>
          <p:nvPr userDrawn="1"/>
        </p:nvSpPr>
        <p:spPr>
          <a:xfrm>
            <a:off x="0" y="0"/>
            <a:ext cx="12192000" cy="685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86907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t>Music Therapy and Physical Therapy, Combine for Better Outcomes!</a:t>
            </a:r>
          </a:p>
        </p:txBody>
      </p:sp>
      <p:sp>
        <p:nvSpPr>
          <p:cNvPr id="3" name="Subtitle 2"/>
          <p:cNvSpPr>
            <a:spLocks noGrp="1"/>
          </p:cNvSpPr>
          <p:nvPr>
            <p:ph type="subTitle" idx="1"/>
          </p:nvPr>
        </p:nvSpPr>
        <p:spPr/>
        <p:txBody>
          <a:bodyPr>
            <a:normAutofit fontScale="92500" lnSpcReduction="20000"/>
          </a:bodyPr>
          <a:lstStyle/>
          <a:p>
            <a:r>
              <a:rPr lang="en-US" dirty="0">
                <a:solidFill>
                  <a:schemeClr val="tx1"/>
                </a:solidFill>
              </a:rPr>
              <a:t>Donna </a:t>
            </a:r>
            <a:r>
              <a:rPr lang="en-US" dirty="0" err="1">
                <a:solidFill>
                  <a:schemeClr val="tx1"/>
                </a:solidFill>
              </a:rPr>
              <a:t>Frownfelter</a:t>
            </a:r>
            <a:r>
              <a:rPr lang="en-US" dirty="0">
                <a:solidFill>
                  <a:schemeClr val="tx1"/>
                </a:solidFill>
              </a:rPr>
              <a:t> PT, DPT, MA, CCS, RRT, FCCP, FAPTA</a:t>
            </a:r>
          </a:p>
          <a:p>
            <a:r>
              <a:rPr lang="en-US" dirty="0">
                <a:solidFill>
                  <a:schemeClr val="tx1"/>
                </a:solidFill>
              </a:rPr>
              <a:t>Lauren </a:t>
            </a:r>
            <a:r>
              <a:rPr lang="en-US" dirty="0" err="1">
                <a:solidFill>
                  <a:schemeClr val="tx1"/>
                </a:solidFill>
              </a:rPr>
              <a:t>Frownfelter</a:t>
            </a:r>
            <a:r>
              <a:rPr lang="en-US" dirty="0">
                <a:solidFill>
                  <a:schemeClr val="tx1"/>
                </a:solidFill>
              </a:rPr>
              <a:t> Viljamaa BM, </a:t>
            </a:r>
            <a:r>
              <a:rPr lang="en-US" dirty="0" err="1">
                <a:solidFill>
                  <a:schemeClr val="tx1"/>
                </a:solidFill>
              </a:rPr>
              <a:t>MEd.</a:t>
            </a:r>
            <a:r>
              <a:rPr lang="en-US" dirty="0">
                <a:solidFill>
                  <a:schemeClr val="tx1"/>
                </a:solidFill>
              </a:rPr>
              <a:t> MT-BC. LPMT, NMT</a:t>
            </a:r>
          </a:p>
          <a:p>
            <a:endParaRPr lang="en-US" dirty="0"/>
          </a:p>
        </p:txBody>
      </p:sp>
    </p:spTree>
    <p:extLst>
      <p:ext uri="{BB962C8B-B14F-4D97-AF65-F5344CB8AC3E}">
        <p14:creationId xmlns:p14="http://schemas.microsoft.com/office/powerpoint/2010/main" val="1305474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Entrainment---music and relaxation or motivation for movement</a:t>
            </a:r>
          </a:p>
        </p:txBody>
      </p:sp>
      <p:sp>
        <p:nvSpPr>
          <p:cNvPr id="3" name="Subtitle 2"/>
          <p:cNvSpPr>
            <a:spLocks noGrp="1"/>
          </p:cNvSpPr>
          <p:nvPr>
            <p:ph type="subTitle" idx="1"/>
          </p:nvPr>
        </p:nvSpPr>
        <p:spPr>
          <a:xfrm>
            <a:off x="1552832" y="4244588"/>
            <a:ext cx="9144000" cy="2193281"/>
          </a:xfrm>
        </p:spPr>
        <p:txBody>
          <a:bodyPr>
            <a:normAutofit fontScale="70000" lnSpcReduction="20000"/>
          </a:bodyPr>
          <a:lstStyle/>
          <a:p>
            <a:pPr algn="just"/>
            <a:r>
              <a:rPr lang="en-US" dirty="0"/>
              <a:t>The Music Therapist will help the person or group with self selected music that will either help calm and relax them or inspire them to move and enjoy movement.  During exercise the pace can be set to the intervention movement.  (</a:t>
            </a:r>
            <a:r>
              <a:rPr lang="en-US" dirty="0" err="1"/>
              <a:t>ie</a:t>
            </a:r>
            <a:r>
              <a:rPr lang="en-US" dirty="0"/>
              <a:t> leg exercises etc. to make it more enjoyable and motivate to continue). It is important to work individually to see what self-selected or “preferred” music is chosen for a given patient or group.</a:t>
            </a:r>
          </a:p>
          <a:p>
            <a:endParaRPr lang="en-US" dirty="0"/>
          </a:p>
        </p:txBody>
      </p:sp>
    </p:spTree>
    <p:extLst>
      <p:ext uri="{BB962C8B-B14F-4D97-AF65-F5344CB8AC3E}">
        <p14:creationId xmlns:p14="http://schemas.microsoft.com/office/powerpoint/2010/main" val="1638899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do some Music Therapy/PT Interventions</a:t>
            </a:r>
          </a:p>
        </p:txBody>
      </p:sp>
      <p:sp>
        <p:nvSpPr>
          <p:cNvPr id="3" name="Content Placeholder 2"/>
          <p:cNvSpPr>
            <a:spLocks noGrp="1"/>
          </p:cNvSpPr>
          <p:nvPr>
            <p:ph idx="1"/>
          </p:nvPr>
        </p:nvSpPr>
        <p:spPr/>
        <p:txBody>
          <a:bodyPr>
            <a:normAutofit fontScale="85000" lnSpcReduction="20000"/>
          </a:bodyPr>
          <a:lstStyle/>
          <a:p>
            <a:r>
              <a:rPr lang="en-US" dirty="0"/>
              <a:t>In a MT/PT session goals are made to support the needs of the person/group.</a:t>
            </a:r>
          </a:p>
          <a:p>
            <a:r>
              <a:rPr lang="en-US" dirty="0"/>
              <a:t>In this session we are choosing to do some activities that are used to </a:t>
            </a:r>
            <a:r>
              <a:rPr lang="en-US" dirty="0" err="1"/>
              <a:t>guage</a:t>
            </a:r>
            <a:r>
              <a:rPr lang="en-US" dirty="0"/>
              <a:t> strength and balance and daily necessity. </a:t>
            </a:r>
          </a:p>
          <a:p>
            <a:r>
              <a:rPr lang="en-US" dirty="0"/>
              <a:t>One- Sit to Stand Transfer (sometimes the hardest part of walking is getting out of the chair!)</a:t>
            </a:r>
          </a:p>
          <a:p>
            <a:r>
              <a:rPr lang="en-US" dirty="0"/>
              <a:t>Two –balance, while standing to be able to control your body while doing other things</a:t>
            </a:r>
          </a:p>
          <a:p>
            <a:r>
              <a:rPr lang="en-US" dirty="0"/>
              <a:t>Three-  Walking…..to a beat or just marching in place or shifting weight all parts of walking</a:t>
            </a:r>
          </a:p>
          <a:p>
            <a:r>
              <a:rPr lang="en-US" dirty="0"/>
              <a:t>Four- Social interaction….often the MT starts a group with names and inviting into the group, at the end finishes with a music goodbye.</a:t>
            </a:r>
          </a:p>
          <a:p>
            <a:endParaRPr lang="en-US" dirty="0"/>
          </a:p>
        </p:txBody>
      </p:sp>
    </p:spTree>
    <p:extLst>
      <p:ext uri="{BB962C8B-B14F-4D97-AF65-F5344CB8AC3E}">
        <p14:creationId xmlns:p14="http://schemas.microsoft.com/office/powerpoint/2010/main" val="2653918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Find a Music Therapist</a:t>
            </a:r>
          </a:p>
        </p:txBody>
      </p:sp>
      <p:sp>
        <p:nvSpPr>
          <p:cNvPr id="3" name="Content Placeholder 2"/>
          <p:cNvSpPr>
            <a:spLocks noGrp="1"/>
          </p:cNvSpPr>
          <p:nvPr>
            <p:ph idx="1"/>
          </p:nvPr>
        </p:nvSpPr>
        <p:spPr>
          <a:xfrm>
            <a:off x="640492" y="1837982"/>
            <a:ext cx="10515600" cy="4351338"/>
          </a:xfrm>
        </p:spPr>
        <p:txBody>
          <a:bodyPr>
            <a:normAutofit lnSpcReduction="10000"/>
          </a:bodyPr>
          <a:lstStyle/>
          <a:p>
            <a:pPr marL="0" indent="0">
              <a:buNone/>
            </a:pPr>
            <a:endParaRPr lang="en-US" dirty="0"/>
          </a:p>
          <a:p>
            <a:r>
              <a:rPr lang="en-US" dirty="0"/>
              <a:t>Go to the American Music Therapy National</a:t>
            </a:r>
          </a:p>
          <a:p>
            <a:r>
              <a:rPr lang="en-US" dirty="0"/>
              <a:t>Website</a:t>
            </a:r>
          </a:p>
          <a:p>
            <a:endParaRPr lang="en-US" dirty="0"/>
          </a:p>
          <a:p>
            <a:r>
              <a:rPr lang="en-US" dirty="0"/>
              <a:t>www. musictherapy.org</a:t>
            </a:r>
          </a:p>
          <a:p>
            <a:endParaRPr lang="en-US" dirty="0"/>
          </a:p>
          <a:p>
            <a:r>
              <a:rPr lang="en-US" dirty="0"/>
              <a:t>Find a music therapist on that website click “Find a Music Therapist”</a:t>
            </a:r>
          </a:p>
        </p:txBody>
      </p:sp>
    </p:spTree>
    <p:extLst>
      <p:ext uri="{BB962C8B-B14F-4D97-AF65-F5344CB8AC3E}">
        <p14:creationId xmlns:p14="http://schemas.microsoft.com/office/powerpoint/2010/main" val="2459571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Music Therapy Apps</a:t>
            </a:r>
          </a:p>
        </p:txBody>
      </p:sp>
      <p:sp>
        <p:nvSpPr>
          <p:cNvPr id="3" name="Content Placeholder 2"/>
          <p:cNvSpPr>
            <a:spLocks noGrp="1"/>
          </p:cNvSpPr>
          <p:nvPr>
            <p:ph idx="1"/>
          </p:nvPr>
        </p:nvSpPr>
        <p:spPr/>
        <p:txBody>
          <a:bodyPr>
            <a:normAutofit lnSpcReduction="10000"/>
          </a:bodyPr>
          <a:lstStyle/>
          <a:p>
            <a:r>
              <a:rPr lang="en-US" dirty="0"/>
              <a:t>Spotify</a:t>
            </a:r>
          </a:p>
          <a:p>
            <a:r>
              <a:rPr lang="en-US" dirty="0"/>
              <a:t>Pandora</a:t>
            </a:r>
          </a:p>
          <a:p>
            <a:r>
              <a:rPr lang="en-US" dirty="0"/>
              <a:t>Bloom</a:t>
            </a:r>
          </a:p>
          <a:p>
            <a:r>
              <a:rPr lang="en-US" dirty="0"/>
              <a:t>Birthday Cake blow candles out</a:t>
            </a:r>
          </a:p>
          <a:p>
            <a:r>
              <a:rPr lang="en-US" dirty="0"/>
              <a:t>Garage Band</a:t>
            </a:r>
          </a:p>
          <a:p>
            <a:r>
              <a:rPr lang="en-US" dirty="0"/>
              <a:t>Karaoke apps</a:t>
            </a:r>
          </a:p>
          <a:p>
            <a:r>
              <a:rPr lang="en-US" dirty="0"/>
              <a:t>Metronome</a:t>
            </a:r>
          </a:p>
          <a:p>
            <a:r>
              <a:rPr lang="en-US" dirty="0"/>
              <a:t>Piano infinity</a:t>
            </a:r>
          </a:p>
          <a:p>
            <a:endParaRPr lang="en-US" dirty="0"/>
          </a:p>
        </p:txBody>
      </p:sp>
    </p:spTree>
    <p:extLst>
      <p:ext uri="{BB962C8B-B14F-4D97-AF65-F5344CB8AC3E}">
        <p14:creationId xmlns:p14="http://schemas.microsoft.com/office/powerpoint/2010/main" val="676812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normAutofit lnSpcReduction="10000"/>
          </a:bodyPr>
          <a:lstStyle/>
          <a:p>
            <a:r>
              <a:rPr lang="en-US" dirty="0"/>
              <a:t>To find ways to integrate music therapy with physical therapy and exercise with people with cardiovascular and pulmonary issues.</a:t>
            </a:r>
          </a:p>
          <a:p>
            <a:r>
              <a:rPr lang="en-US" dirty="0"/>
              <a:t>To understand the practice of music therapy versus “music medicine”.</a:t>
            </a:r>
          </a:p>
          <a:p>
            <a:r>
              <a:rPr lang="en-US" dirty="0"/>
              <a:t>To improve home exercise/activity with use of preferred music to motivate and improve endurance.</a:t>
            </a:r>
          </a:p>
          <a:p>
            <a:r>
              <a:rPr lang="en-US" dirty="0"/>
              <a:t>To know how to contact a music therapist.</a:t>
            </a:r>
          </a:p>
          <a:p>
            <a:r>
              <a:rPr lang="en-US" dirty="0"/>
              <a:t>To discuss live music versus recorded music.</a:t>
            </a:r>
          </a:p>
        </p:txBody>
      </p:sp>
    </p:spTree>
    <p:extLst>
      <p:ext uri="{BB962C8B-B14F-4D97-AF65-F5344CB8AC3E}">
        <p14:creationId xmlns:p14="http://schemas.microsoft.com/office/powerpoint/2010/main" val="2634162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22344"/>
            <a:ext cx="10972800" cy="1143000"/>
          </a:xfrm>
        </p:spPr>
        <p:txBody>
          <a:bodyPr/>
          <a:lstStyle/>
          <a:p>
            <a:r>
              <a:rPr lang="en-US" dirty="0"/>
              <a:t>Definition of Music Therapy</a:t>
            </a:r>
          </a:p>
        </p:txBody>
      </p:sp>
      <p:sp>
        <p:nvSpPr>
          <p:cNvPr id="3" name="Content Placeholder 2"/>
          <p:cNvSpPr>
            <a:spLocks noGrp="1"/>
          </p:cNvSpPr>
          <p:nvPr>
            <p:ph idx="1"/>
          </p:nvPr>
        </p:nvSpPr>
        <p:spPr/>
        <p:txBody>
          <a:bodyPr/>
          <a:lstStyle/>
          <a:p>
            <a:r>
              <a:rPr lang="en-US" dirty="0"/>
              <a:t>“Music therapy is the clinical and evidence-based use of music interventions to accomplish individualized goals within a therapeutic relationship by a credentialed professional who has completed an approved music therapy program.”</a:t>
            </a:r>
          </a:p>
          <a:p>
            <a:endParaRPr lang="en-US" dirty="0"/>
          </a:p>
          <a:p>
            <a:r>
              <a:rPr lang="en-US" dirty="0"/>
              <a:t>AMTA, 2017, paragraph 1</a:t>
            </a:r>
          </a:p>
          <a:p>
            <a:endParaRPr lang="en-US" dirty="0"/>
          </a:p>
        </p:txBody>
      </p:sp>
    </p:spTree>
    <p:extLst>
      <p:ext uri="{BB962C8B-B14F-4D97-AF65-F5344CB8AC3E}">
        <p14:creationId xmlns:p14="http://schemas.microsoft.com/office/powerpoint/2010/main" val="2246209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78001"/>
            <a:ext cx="10972800" cy="1143000"/>
          </a:xfrm>
        </p:spPr>
        <p:txBody>
          <a:bodyPr/>
          <a:lstStyle/>
          <a:p>
            <a:r>
              <a:rPr lang="en-US" dirty="0"/>
              <a:t>Qualifications of a Music Therapist</a:t>
            </a:r>
          </a:p>
        </p:txBody>
      </p:sp>
      <p:sp>
        <p:nvSpPr>
          <p:cNvPr id="3" name="Content Placeholder 2"/>
          <p:cNvSpPr>
            <a:spLocks noGrp="1"/>
          </p:cNvSpPr>
          <p:nvPr>
            <p:ph idx="1"/>
          </p:nvPr>
        </p:nvSpPr>
        <p:spPr/>
        <p:txBody>
          <a:bodyPr>
            <a:normAutofit lnSpcReduction="10000"/>
          </a:bodyPr>
          <a:lstStyle/>
          <a:p>
            <a:r>
              <a:rPr lang="en-US" dirty="0"/>
              <a:t>BS or higher degree in Music Therapy from one of AMTA’s 73 approved colleges and universities.</a:t>
            </a:r>
          </a:p>
          <a:p>
            <a:r>
              <a:rPr lang="en-US" dirty="0"/>
              <a:t>1200 hours of clinical practice with observation</a:t>
            </a:r>
          </a:p>
          <a:p>
            <a:r>
              <a:rPr lang="en-US" dirty="0"/>
              <a:t>Hold the MT-BC (Music Therapist-Board Certified) credential through the Certification Board for Music Therapists which ensures competence in practice and requires continuing education every two years.</a:t>
            </a:r>
          </a:p>
          <a:p>
            <a:r>
              <a:rPr lang="en-US" dirty="0"/>
              <a:t>Other certifications: NMR, AMT, HPMT, NICU-MT, FAMI, NRMT, DMT</a:t>
            </a:r>
          </a:p>
        </p:txBody>
      </p:sp>
    </p:spTree>
    <p:extLst>
      <p:ext uri="{BB962C8B-B14F-4D97-AF65-F5344CB8AC3E}">
        <p14:creationId xmlns:p14="http://schemas.microsoft.com/office/powerpoint/2010/main" val="2759161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Certifications in Music Therapy</a:t>
            </a:r>
          </a:p>
        </p:txBody>
      </p:sp>
      <p:sp>
        <p:nvSpPr>
          <p:cNvPr id="3" name="Content Placeholder 2"/>
          <p:cNvSpPr>
            <a:spLocks noGrp="1"/>
          </p:cNvSpPr>
          <p:nvPr>
            <p:ph idx="1"/>
          </p:nvPr>
        </p:nvSpPr>
        <p:spPr/>
        <p:txBody>
          <a:bodyPr/>
          <a:lstStyle/>
          <a:p>
            <a:r>
              <a:rPr lang="en-US" dirty="0"/>
              <a:t>HPMT       Hospice and Palliative Care Music Therapy</a:t>
            </a:r>
          </a:p>
          <a:p>
            <a:r>
              <a:rPr lang="en-US" dirty="0"/>
              <a:t>NICU-MT  Neonatal Intensive Care Music Therapist</a:t>
            </a:r>
          </a:p>
          <a:p>
            <a:r>
              <a:rPr lang="en-US" dirty="0"/>
              <a:t>NMT          Neurological Music Therapist</a:t>
            </a:r>
          </a:p>
          <a:p>
            <a:r>
              <a:rPr lang="en-US" dirty="0"/>
              <a:t>FAMI          Fellows of the Association for Music and Imagery</a:t>
            </a:r>
          </a:p>
          <a:p>
            <a:r>
              <a:rPr lang="en-US" dirty="0"/>
              <a:t>NRMT        </a:t>
            </a:r>
            <a:r>
              <a:rPr lang="en-US" dirty="0" err="1"/>
              <a:t>Nordoff</a:t>
            </a:r>
            <a:r>
              <a:rPr lang="en-US" dirty="0"/>
              <a:t>-Robbins Music Therapy</a:t>
            </a:r>
          </a:p>
          <a:p>
            <a:r>
              <a:rPr lang="en-US" dirty="0"/>
              <a:t>GIM            The Bonny Method of Guided Imagery  </a:t>
            </a:r>
          </a:p>
        </p:txBody>
      </p:sp>
    </p:spTree>
    <p:extLst>
      <p:ext uri="{BB962C8B-B14F-4D97-AF65-F5344CB8AC3E}">
        <p14:creationId xmlns:p14="http://schemas.microsoft.com/office/powerpoint/2010/main" val="3323313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Music Therapy Versus Music Medicine</a:t>
            </a:r>
          </a:p>
        </p:txBody>
      </p:sp>
      <p:sp>
        <p:nvSpPr>
          <p:cNvPr id="3" name="Content Placeholder 2"/>
          <p:cNvSpPr>
            <a:spLocks noGrp="1"/>
          </p:cNvSpPr>
          <p:nvPr>
            <p:ph idx="1"/>
          </p:nvPr>
        </p:nvSpPr>
        <p:spPr/>
        <p:txBody>
          <a:bodyPr/>
          <a:lstStyle/>
          <a:p>
            <a:r>
              <a:rPr lang="en-US" dirty="0"/>
              <a:t>“Music medicine entails the use of recorded music listening in a healthcare setting, implemented by a healthcare professional who is not a music therapist”.</a:t>
            </a:r>
          </a:p>
          <a:p>
            <a:endParaRPr lang="en-US" dirty="0"/>
          </a:p>
          <a:p>
            <a:r>
              <a:rPr lang="en-US" dirty="0"/>
              <a:t>(</a:t>
            </a:r>
            <a:r>
              <a:rPr lang="en-US" dirty="0" err="1"/>
              <a:t>Dileo</a:t>
            </a:r>
            <a:r>
              <a:rPr lang="en-US" dirty="0"/>
              <a:t> C, </a:t>
            </a:r>
            <a:r>
              <a:rPr lang="en-US" dirty="0" err="1"/>
              <a:t>Bradt</a:t>
            </a:r>
            <a:r>
              <a:rPr lang="en-US" dirty="0"/>
              <a:t> J, Medical music therapy, a </a:t>
            </a:r>
            <a:r>
              <a:rPr lang="en-US" dirty="0" err="1"/>
              <a:t>metaanlysis</a:t>
            </a:r>
            <a:r>
              <a:rPr lang="en-US" dirty="0"/>
              <a:t> and agenda for future research. Cherry Hill, NJ, 2005, Jeffrey Books.)</a:t>
            </a:r>
          </a:p>
          <a:p>
            <a:endParaRPr lang="en-US" dirty="0"/>
          </a:p>
        </p:txBody>
      </p:sp>
    </p:spTree>
    <p:extLst>
      <p:ext uri="{BB962C8B-B14F-4D97-AF65-F5344CB8AC3E}">
        <p14:creationId xmlns:p14="http://schemas.microsoft.com/office/powerpoint/2010/main" val="595291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Music Therapy Supports Mind/Body Interactions</a:t>
            </a:r>
          </a:p>
        </p:txBody>
      </p:sp>
      <p:sp>
        <p:nvSpPr>
          <p:cNvPr id="3" name="Content Placeholder 2"/>
          <p:cNvSpPr>
            <a:spLocks noGrp="1"/>
          </p:cNvSpPr>
          <p:nvPr>
            <p:ph idx="1"/>
          </p:nvPr>
        </p:nvSpPr>
        <p:spPr/>
        <p:txBody>
          <a:bodyPr>
            <a:normAutofit fontScale="92500"/>
          </a:bodyPr>
          <a:lstStyle/>
          <a:p>
            <a:r>
              <a:rPr lang="en-US" dirty="0"/>
              <a:t>Support Groups</a:t>
            </a:r>
          </a:p>
          <a:p>
            <a:r>
              <a:rPr lang="en-US" dirty="0"/>
              <a:t>Meditation</a:t>
            </a:r>
          </a:p>
          <a:p>
            <a:r>
              <a:rPr lang="en-US" dirty="0"/>
              <a:t>Social</a:t>
            </a:r>
          </a:p>
          <a:p>
            <a:r>
              <a:rPr lang="en-US" dirty="0"/>
              <a:t>Dance</a:t>
            </a:r>
          </a:p>
          <a:p>
            <a:r>
              <a:rPr lang="en-US" dirty="0"/>
              <a:t>Relaxation and Guided Imagery</a:t>
            </a:r>
          </a:p>
          <a:p>
            <a:endParaRPr lang="en-US" dirty="0"/>
          </a:p>
          <a:p>
            <a:r>
              <a:rPr lang="en-US" dirty="0"/>
              <a:t>We can often use music to control negative feelings or behaviors and move towards positive feelings and social support. </a:t>
            </a:r>
          </a:p>
        </p:txBody>
      </p:sp>
    </p:spTree>
    <p:extLst>
      <p:ext uri="{BB962C8B-B14F-4D97-AF65-F5344CB8AC3E}">
        <p14:creationId xmlns:p14="http://schemas.microsoft.com/office/powerpoint/2010/main" val="2877758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Music Therapy and PT for people with CVP Issues</a:t>
            </a:r>
          </a:p>
        </p:txBody>
      </p:sp>
      <p:sp>
        <p:nvSpPr>
          <p:cNvPr id="3" name="Content Placeholder 2"/>
          <p:cNvSpPr>
            <a:spLocks noGrp="1"/>
          </p:cNvSpPr>
          <p:nvPr>
            <p:ph idx="1"/>
          </p:nvPr>
        </p:nvSpPr>
        <p:spPr/>
        <p:txBody>
          <a:bodyPr/>
          <a:lstStyle/>
          <a:p>
            <a:r>
              <a:rPr lang="en-US" dirty="0"/>
              <a:t>Research has shown a decrease in HR, BP, RR, decreased cortisol levels (stress hormone) </a:t>
            </a:r>
          </a:p>
          <a:p>
            <a:r>
              <a:rPr lang="en-US" dirty="0"/>
              <a:t>Calming to promote relaxation,  stress</a:t>
            </a:r>
          </a:p>
          <a:p>
            <a:r>
              <a:rPr lang="en-US" dirty="0"/>
              <a:t>Pain med and opiates have decreased with Music Therapy (Opiate crisis, J Med Toxicology, 201 7, </a:t>
            </a:r>
            <a:r>
              <a:rPr lang="en-US" dirty="0" err="1"/>
              <a:t>une</a:t>
            </a:r>
            <a:r>
              <a:rPr lang="en-US" dirty="0"/>
              <a:t> 23)</a:t>
            </a:r>
          </a:p>
          <a:p>
            <a:r>
              <a:rPr lang="en-US" dirty="0"/>
              <a:t>Music helps dampen stress in ICU patients </a:t>
            </a:r>
          </a:p>
          <a:p>
            <a:r>
              <a:rPr lang="en-US" dirty="0"/>
              <a:t>(J </a:t>
            </a:r>
            <a:r>
              <a:rPr lang="en-US" dirty="0" err="1"/>
              <a:t>Crit</a:t>
            </a:r>
            <a:r>
              <a:rPr lang="en-US" dirty="0"/>
              <a:t> Care 2013, Aug:23, Beaulieu-</a:t>
            </a:r>
            <a:r>
              <a:rPr lang="en-US" dirty="0" err="1"/>
              <a:t>Boire</a:t>
            </a:r>
            <a:r>
              <a:rPr lang="en-US" dirty="0"/>
              <a:t>)</a:t>
            </a:r>
          </a:p>
          <a:p>
            <a:r>
              <a:rPr lang="en-US" dirty="0"/>
              <a:t>Brady J, </a:t>
            </a:r>
            <a:r>
              <a:rPr lang="en-US" dirty="0" err="1"/>
              <a:t>Dileo</a:t>
            </a:r>
            <a:r>
              <a:rPr lang="en-US" dirty="0"/>
              <a:t> C, Cochrane </a:t>
            </a:r>
            <a:r>
              <a:rPr lang="en-US" dirty="0" err="1"/>
              <a:t>SystRev</a:t>
            </a:r>
            <a:r>
              <a:rPr lang="en-US" dirty="0"/>
              <a:t> 2014)</a:t>
            </a:r>
          </a:p>
        </p:txBody>
      </p:sp>
    </p:spTree>
    <p:extLst>
      <p:ext uri="{BB962C8B-B14F-4D97-AF65-F5344CB8AC3E}">
        <p14:creationId xmlns:p14="http://schemas.microsoft.com/office/powerpoint/2010/main" val="1626397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13168"/>
            <a:ext cx="10972800" cy="981674"/>
          </a:xfrm>
        </p:spPr>
        <p:txBody>
          <a:bodyPr>
            <a:normAutofit/>
          </a:bodyPr>
          <a:lstStyle/>
          <a:p>
            <a:r>
              <a:rPr lang="en-US" dirty="0"/>
              <a:t>Rhythmic Auditory Stimuli (RAS)</a:t>
            </a:r>
          </a:p>
        </p:txBody>
      </p:sp>
      <p:sp>
        <p:nvSpPr>
          <p:cNvPr id="3" name="Content Placeholder 2"/>
          <p:cNvSpPr>
            <a:spLocks noGrp="1"/>
          </p:cNvSpPr>
          <p:nvPr>
            <p:ph idx="1"/>
          </p:nvPr>
        </p:nvSpPr>
        <p:spPr/>
        <p:txBody>
          <a:bodyPr>
            <a:normAutofit fontScale="92500" lnSpcReduction="20000"/>
          </a:bodyPr>
          <a:lstStyle/>
          <a:p>
            <a:r>
              <a:rPr lang="en-US" dirty="0"/>
              <a:t>RAS uses music or a metronome with a constant rhythmic stimuli</a:t>
            </a:r>
          </a:p>
          <a:p>
            <a:pPr marL="0" indent="0">
              <a:buNone/>
            </a:pPr>
            <a:r>
              <a:rPr lang="en-US" dirty="0"/>
              <a:t>(This is ideal for walking and can be an anticipatory cue for movement, think of march music)</a:t>
            </a:r>
          </a:p>
          <a:p>
            <a:pPr marL="0" indent="0">
              <a:buNone/>
            </a:pPr>
            <a:endParaRPr lang="en-US" dirty="0"/>
          </a:p>
          <a:p>
            <a:pPr marL="0" indent="0">
              <a:buNone/>
            </a:pPr>
            <a:r>
              <a:rPr lang="en-US" dirty="0"/>
              <a:t>Much research has been done with people with Parkinson’s Disease who walk slowly and tend to shuffle. When adapted with music the stride and pace improves.</a:t>
            </a:r>
          </a:p>
          <a:p>
            <a:pPr marL="0" indent="0">
              <a:buNone/>
            </a:pPr>
            <a:r>
              <a:rPr lang="en-US" dirty="0"/>
              <a:t>These same interventions help other people to walk with more of an upbeat gait pattern walking with music. In addition if there is a problem with walking and movement, exercise can be started sitting or sitting breaks can be used to rest briefly.</a:t>
            </a:r>
          </a:p>
        </p:txBody>
      </p:sp>
    </p:spTree>
    <p:extLst>
      <p:ext uri="{BB962C8B-B14F-4D97-AF65-F5344CB8AC3E}">
        <p14:creationId xmlns:p14="http://schemas.microsoft.com/office/powerpoint/2010/main" val="3453798288"/>
      </p:ext>
    </p:extLst>
  </p:cSld>
  <p:clrMapOvr>
    <a:masterClrMapping/>
  </p:clrMapOvr>
</p:sld>
</file>

<file path=ppt/theme/theme1.xml><?xml version="1.0" encoding="utf-8"?>
<a:theme xmlns:a="http://schemas.openxmlformats.org/drawingml/2006/main" name="LBT Template_201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LBT Template_2019</Template>
  <TotalTime>3039</TotalTime>
  <Words>830</Words>
  <Application>Microsoft Office PowerPoint</Application>
  <PresentationFormat>Widescreen</PresentationFormat>
  <Paragraphs>76</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LBT Template_2019</vt:lpstr>
      <vt:lpstr>Music Therapy and Physical Therapy, Combine for Better Outcomes!</vt:lpstr>
      <vt:lpstr>Objectives:</vt:lpstr>
      <vt:lpstr>Definition of Music Therapy</vt:lpstr>
      <vt:lpstr>Qualifications of a Music Therapist</vt:lpstr>
      <vt:lpstr>Certifications in Music Therapy</vt:lpstr>
      <vt:lpstr>Music Therapy Versus Music Medicine</vt:lpstr>
      <vt:lpstr>Music Therapy Supports Mind/Body Interactions</vt:lpstr>
      <vt:lpstr>Music Therapy and PT for people with CVP Issues</vt:lpstr>
      <vt:lpstr>Rhythmic Auditory Stimuli (RAS)</vt:lpstr>
      <vt:lpstr>Entrainment---music and relaxation or motivation for movement</vt:lpstr>
      <vt:lpstr>Let’s do some Music Therapy/PT Interventions</vt:lpstr>
      <vt:lpstr>How to Find a Music Therapist</vt:lpstr>
      <vt:lpstr>Music Therapy Apps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Music Therapy and Physical Therapy, combine for better outcomes!</dc:title>
  <dc:creator>Donna Frownfelter</dc:creator>
  <cp:lastModifiedBy>Rachael Morkunas</cp:lastModifiedBy>
  <cp:revision>19</cp:revision>
  <dcterms:created xsi:type="dcterms:W3CDTF">2019-10-19T21:18:21Z</dcterms:created>
  <dcterms:modified xsi:type="dcterms:W3CDTF">2024-11-06T17:04:10Z</dcterms:modified>
</cp:coreProperties>
</file>