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omments/modernComment_128_47FAE3F6.xml" ContentType="application/vnd.ms-powerpoint.comment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omments/modernComment_12B_E052E319.xml" ContentType="application/vnd.ms-powerpoint.comment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omments/modernComment_104_0.xml" ContentType="application/vnd.ms-powerpoint.comments+xml"/>
  <Override PartName="/ppt/notesSlides/notesSlide16.xml" ContentType="application/vnd.openxmlformats-officedocument.presentationml.notesSlide+xml"/>
  <Override PartName="/ppt/comments/modernComment_10D_0.xml" ContentType="application/vnd.ms-powerpoint.comment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omments/modernComment_131_8E3A0ADC.xml" ContentType="application/vnd.ms-powerpoint.comment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omments/modernComment_13C_B403B088.xml" ContentType="application/vnd.ms-powerpoint.comments+xml"/>
  <Override PartName="/ppt/notesSlides/notesSlide22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  <p:sldMasterId id="2147483674" r:id="rId2"/>
  </p:sldMasterIdLst>
  <p:notesMasterIdLst>
    <p:notesMasterId r:id="rId32"/>
  </p:notesMasterIdLst>
  <p:sldIdLst>
    <p:sldId id="256" r:id="rId3"/>
    <p:sldId id="258" r:id="rId4"/>
    <p:sldId id="261" r:id="rId5"/>
    <p:sldId id="296" r:id="rId6"/>
    <p:sldId id="317" r:id="rId7"/>
    <p:sldId id="318" r:id="rId8"/>
    <p:sldId id="308" r:id="rId9"/>
    <p:sldId id="298" r:id="rId10"/>
    <p:sldId id="309" r:id="rId11"/>
    <p:sldId id="310" r:id="rId12"/>
    <p:sldId id="299" r:id="rId13"/>
    <p:sldId id="311" r:id="rId14"/>
    <p:sldId id="312" r:id="rId15"/>
    <p:sldId id="313" r:id="rId16"/>
    <p:sldId id="314" r:id="rId17"/>
    <p:sldId id="315" r:id="rId18"/>
    <p:sldId id="300" r:id="rId19"/>
    <p:sldId id="297" r:id="rId20"/>
    <p:sldId id="263" r:id="rId21"/>
    <p:sldId id="267" r:id="rId22"/>
    <p:sldId id="268" r:id="rId23"/>
    <p:sldId id="260" r:id="rId24"/>
    <p:sldId id="269" r:id="rId25"/>
    <p:sldId id="304" r:id="rId26"/>
    <p:sldId id="305" r:id="rId27"/>
    <p:sldId id="306" r:id="rId28"/>
    <p:sldId id="307" r:id="rId29"/>
    <p:sldId id="316" r:id="rId30"/>
    <p:sldId id="270" r:id="rId31"/>
  </p:sldIdLst>
  <p:sldSz cx="9144000" cy="5143500" type="screen16x9"/>
  <p:notesSz cx="6858000" cy="9144000"/>
  <p:embeddedFontLst>
    <p:embeddedFont>
      <p:font typeface="Anaheim" panose="020B0604020202020204" charset="0"/>
      <p:regular r:id="rId33"/>
      <p:bold r:id="rId34"/>
    </p:embeddedFont>
    <p:embeddedFont>
      <p:font typeface="Barlow" panose="00000500000000000000" pitchFamily="2" charset="0"/>
      <p:regular r:id="rId35"/>
      <p:bold r:id="rId36"/>
      <p:italic r:id="rId37"/>
      <p:boldItalic r:id="rId38"/>
    </p:embeddedFont>
    <p:embeddedFont>
      <p:font typeface="Calibri" panose="020F0502020204030204" pitchFamily="34" charset="0"/>
      <p:regular r:id="rId39"/>
      <p:bold r:id="rId40"/>
      <p:italic r:id="rId41"/>
      <p:boldItalic r:id="rId42"/>
    </p:embeddedFont>
    <p:embeddedFont>
      <p:font typeface="Nunito Light" pitchFamily="2" charset="0"/>
      <p:regular r:id="rId43"/>
      <p:italic r:id="rId44"/>
    </p:embeddedFont>
    <p:embeddedFont>
      <p:font typeface="Raleway" pitchFamily="2" charset="0"/>
      <p:regular r:id="rId45"/>
      <p:bold r:id="rId46"/>
      <p:italic r:id="rId47"/>
      <p:boldItalic r:id="rId4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1FACB18-A584-E9C0-E589-87AE208182A1}" name="Lori Wilken" initials="LW" userId="JUdjxy/QkhnsBZgW31LmbH22m+kPqv9bb0zNxjYSWdE=" providerId="None"/>
  <p188:author id="{CE5AC36A-78B3-50EB-2C5E-2972ED10AC11}" name="Wilken, Lori Ann" initials="WA" userId="S::lwilken@uic.edu::68830bdd-d087-4ef0-afb6-ced670eb4ff2" providerId="AD"/>
  <p188:author id="{D57863DE-2DC8-F5AF-CA4B-330A4D2A901B}" name="Ayers, Hannah" initials="HA" userId="S::hayers3@uic.edu::624e856f-32be-48d8-bfea-2f13f5284ad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CE38485-708D-ADD7-5F97-D5267E5DA034}" v="9" dt="2024-11-13T00:01:53.899"/>
  </p1510:revLst>
</p1510:revInfo>
</file>

<file path=ppt/tableStyles.xml><?xml version="1.0" encoding="utf-8"?>
<a:tblStyleLst xmlns:a="http://schemas.openxmlformats.org/drawingml/2006/main" def="{2D2FD35F-30B0-40A5-AEB1-652AFFCEC0E8}">
  <a:tblStyle styleId="{2D2FD35F-30B0-40A5-AEB1-652AFFCEC0E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BC0455F8-B7C0-4A60-A70D-66BA58C1C2DE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93"/>
    <p:restoredTop sz="75923"/>
  </p:normalViewPr>
  <p:slideViewPr>
    <p:cSldViewPr snapToGrid="0">
      <p:cViewPr varScale="1">
        <p:scale>
          <a:sx n="69" d="100"/>
          <a:sy n="69" d="100"/>
        </p:scale>
        <p:origin x="123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7.fntdata"/><Relationship Id="rId21" Type="http://schemas.openxmlformats.org/officeDocument/2006/relationships/slide" Target="slides/slide19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font" Target="fonts/font15.fntdata"/><Relationship Id="rId50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font" Target="fonts/font13.fntdata"/><Relationship Id="rId53" Type="http://schemas.microsoft.com/office/2015/10/relationships/revisionInfo" Target="revisionInfo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12.fntdata"/><Relationship Id="rId52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font" Target="fonts/font16.fntdata"/><Relationship Id="rId8" Type="http://schemas.openxmlformats.org/officeDocument/2006/relationships/slide" Target="slides/slide6.xml"/><Relationship Id="rId51" Type="http://schemas.openxmlformats.org/officeDocument/2006/relationships/theme" Target="theme/theme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font" Target="fonts/font14.fntdata"/><Relationship Id="rId20" Type="http://schemas.openxmlformats.org/officeDocument/2006/relationships/slide" Target="slides/slide18.xml"/><Relationship Id="rId41" Type="http://schemas.openxmlformats.org/officeDocument/2006/relationships/font" Target="fonts/font9.fntdata"/><Relationship Id="rId54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4.fntdata"/><Relationship Id="rId49" Type="http://schemas.openxmlformats.org/officeDocument/2006/relationships/presProps" Target="presProps.xml"/></Relationships>
</file>

<file path=ppt/comments/modernComment_104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059C503F-453F-4405-A7F8-5440D919B582}" authorId="{CE5AC36A-78B3-50EB-2C5E-2972ED10AC11}" created="2024-11-12T23:59:17.223">
    <pc:sldMkLst xmlns:pc="http://schemas.microsoft.com/office/powerpoint/2013/main/command">
      <pc:docMk/>
      <pc:sldMk cId="0" sldId="260"/>
    </pc:sldMkLst>
    <p188:txBody>
      <a:bodyPr/>
      <a:lstStyle/>
      <a:p>
        <a:r>
          <a:rPr lang="en-US"/>
          <a:t>Odd statement about using nebs for &gt;3 years old?  This is not pertinent to this audience. maybe you can change the slide before you present</a:t>
        </a:r>
      </a:p>
    </p188:txBody>
  </p188:cm>
</p188:cmLst>
</file>

<file path=ppt/comments/modernComment_10D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6FAFDED-CD07-49F3-80AF-6EBCA72FCCAE}" authorId="{CE5AC36A-78B3-50EB-2C5E-2972ED10AC11}" created="2024-11-13T00:00:14.225">
    <pc:sldMkLst xmlns:pc="http://schemas.microsoft.com/office/powerpoint/2013/main/command">
      <pc:docMk/>
      <pc:sldMk cId="0" sldId="269"/>
    </pc:sldMkLst>
    <p188:txBody>
      <a:bodyPr/>
      <a:lstStyle/>
      <a:p>
        <a:r>
          <a:rPr lang="en-US"/>
          <a:t>What kind of side effects? What can they expect? How long until it takes effect?</a:t>
        </a:r>
      </a:p>
    </p188:txBody>
  </p188:cm>
</p188:cmLst>
</file>

<file path=ppt/comments/modernComment_128_47FAE3F6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53BF75FC-577B-4DEE-9010-30B0BF5BF76C}" authorId="{CE5AC36A-78B3-50EB-2C5E-2972ED10AC11}" created="2024-11-12T23:53:11.418">
    <pc:sldMkLst xmlns:pc="http://schemas.microsoft.com/office/powerpoint/2013/main/command">
      <pc:docMk/>
      <pc:sldMk cId="1207624694" sldId="296"/>
    </pc:sldMkLst>
    <p188:replyLst>
      <p188:reply id="{B81D487E-5C0C-48BA-A891-84B617B6C559}" authorId="{CE5AC36A-78B3-50EB-2C5E-2972ED10AC11}" created="2024-11-12T23:55:58.422">
        <p188:txBody>
          <a:bodyPr/>
          <a:lstStyle/>
          <a:p>
            <a:r>
              <a:rPr lang="en-US"/>
              <a:t>What about manufactures caps? Although most patients will have medicare, some may not yet have it. </a:t>
            </a:r>
          </a:p>
        </p188:txBody>
      </p188:reply>
    </p188:replyLst>
    <p188:txBody>
      <a:bodyPr/>
      <a:lstStyle/>
      <a:p>
        <a:r>
          <a:rPr lang="en-US"/>
          <a:t>ALA says it would take effect January 2026</a:t>
        </a:r>
      </a:p>
    </p188:txBody>
  </p188:cm>
</p188:cmLst>
</file>

<file path=ppt/comments/modernComment_12B_E052E319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24453DA1-088B-49C1-8974-3486D3B5B841}" authorId="{CE5AC36A-78B3-50EB-2C5E-2972ED10AC11}" created="2024-11-12T23:57:34.049">
    <pc:sldMkLst xmlns:pc="http://schemas.microsoft.com/office/powerpoint/2013/main/command">
      <pc:docMk/>
      <pc:sldMk cId="3763528473" sldId="299"/>
    </pc:sldMkLst>
    <p188:txBody>
      <a:bodyPr/>
      <a:lstStyle/>
      <a:p>
        <a:r>
          <a:rPr lang="en-US"/>
          <a:t>I am not sure you can play a video- access to the internet? You need to check.</a:t>
        </a:r>
      </a:p>
    </p188:txBody>
  </p188:cm>
</p188:cmLst>
</file>

<file path=ppt/comments/modernComment_131_8E3A0ADC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6A5D2281-AE0B-418E-9F4A-198D8B0A7844}" authorId="{B1FACB18-A584-E9C0-E589-87AE208182A1}" created="2024-09-30T18:29:30.877">
    <pc:sldMkLst xmlns:pc="http://schemas.microsoft.com/office/powerpoint/2013/main/command">
      <pc:docMk/>
      <pc:sldMk cId="2386168540" sldId="305"/>
    </pc:sldMkLst>
    <p188:replyLst>
      <p188:reply id="{3A0CF3B0-0772-434A-8786-6F5D807026F8}" authorId="{B1FACB18-A584-E9C0-E589-87AE208182A1}" created="2024-09-30T18:32:13.924">
        <p188:txBody>
          <a:bodyPr/>
          <a:lstStyle/>
          <a:p>
            <a:r>
              <a:rPr lang="en-US"/>
              <a:t>Make it clear what patients would expect with this medication: less hospitalizations/prednisone use</a:t>
            </a:r>
          </a:p>
        </p188:txBody>
      </p188:reply>
      <p188:reply id="{6FFB313E-B29C-4D22-BE38-9764B3D23FB3}" authorId="{B1FACB18-A584-E9C0-E589-87AE208182A1}" created="2024-09-30T18:32:49.908">
        <p188:txBody>
          <a:bodyPr/>
          <a:lstStyle/>
          <a:p>
            <a:r>
              <a:rPr lang="en-US"/>
              <a:t>Keep taking triple therapy inhalers</a:t>
            </a:r>
          </a:p>
        </p188:txBody>
      </p188:reply>
    </p188:replyLst>
    <p188:txBody>
      <a:bodyPr/>
      <a:lstStyle/>
      <a:p>
        <a:r>
          <a:rPr lang="en-US"/>
          <a:t>Change/define exacerbations. Consider under "No" Self injection</a:t>
        </a:r>
      </a:p>
    </p188:txBody>
  </p188:cm>
</p188:cmLst>
</file>

<file path=ppt/comments/modernComment_13C_B403B088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77EF2593-6405-465B-A844-E3E4C6A801E7}" authorId="{CE5AC36A-78B3-50EB-2C5E-2972ED10AC11}" created="2024-11-13T00:01:24.586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020140680" sldId="316"/>
      <ac:spMk id="11" creationId="{9EED293B-842B-AC62-8EB9-A6DD9820A3AE}"/>
    </ac:deMkLst>
    <p188:replyLst>
      <p188:reply id="{B81604F1-3E37-4FB5-87C4-89815F9350B5}" authorId="{CE5AC36A-78B3-50EB-2C5E-2972ED10AC11}" created="2024-11-13T00:01:53.899">
        <p188:txBody>
          <a:bodyPr/>
          <a:lstStyle/>
          <a:p>
            <a:r>
              <a:rPr lang="en-US"/>
              <a:t>Dupixent for chronic bronchitis type</a:t>
            </a:r>
          </a:p>
        </p188:txBody>
      </p188:reply>
    </p188:replyLst>
    <p188:txBody>
      <a:bodyPr/>
      <a:lstStyle/>
      <a:p>
        <a:r>
          <a:rPr lang="en-US"/>
          <a:t>Change to January 2026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79295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54dda1946d_6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54dda1946d_6_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583039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1910c9cffe2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5" name="Google Shape;345;g1910c9cffe2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29fcc9767a0_0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29fcc9767a0_0_1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In the guidelines, it is recommended to consider adding ensifentrine to your current inhaler regimen if you are having shortness of breath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Ensifentrine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signficantly</a:t>
            </a:r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improves lung function (A), dyspnea (A), and health status (B)</a:t>
            </a: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g29fcc9767a0_0_2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" name="Google Shape;424;g29fcc9767a0_0_2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US" dirty="0"/>
              <a:t>Patients most likely to benefit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Patients can expect to have less shortness of breath with this medication, need to continue current therapy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184d99d1a72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184d99d1a72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US" dirty="0"/>
              <a:t>Twice daily nebs </a:t>
            </a:r>
          </a:p>
          <a:p>
            <a:pPr marL="0" indent="0">
              <a:buNone/>
            </a:pPr>
            <a:r>
              <a:rPr lang="en-US" dirty="0"/>
              <a:t>Verona Pathway Plus may be able to help with starting treatment if there is a coverage delay with your insurance</a:t>
            </a:r>
          </a:p>
          <a:p>
            <a:pPr marL="0" indent="0">
              <a:buNone/>
            </a:pPr>
            <a:r>
              <a:rPr lang="en-US" dirty="0"/>
              <a:t>If you are eligible and have commercial insurance, you may pay as little as $0 per month</a:t>
            </a:r>
          </a:p>
          <a:p>
            <a:pPr marL="0" indent="0">
              <a:buNone/>
            </a:pPr>
            <a:r>
              <a:rPr lang="en-US" dirty="0"/>
              <a:t>If you do not have insurance, are underinsured, or in a situation in which </a:t>
            </a:r>
            <a:r>
              <a:rPr lang="en-US" dirty="0" err="1"/>
              <a:t>Ohtuvayre</a:t>
            </a:r>
            <a:r>
              <a:rPr lang="en-US" dirty="0"/>
              <a:t> is not covered by your insurance plan, Verona Pathway Plus can provide appropriate financial assistance options.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g184d99d1a72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1" name="Google Shape;441;g184d99d1a72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Pretty safe drug, no major side effects were noted.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Patients symptoms and lung function improved within 12 weeks </a:t>
            </a:r>
            <a:endParaRPr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29fcc9767a0_0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29fcc9767a0_0_1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 patients with moderate to severe COPD with a history of exacerbations, chronic bronchitis and signs of an inflammatory response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--&gt; Dupilumab reduces exacerbations, improves lung function and quality of life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505934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g29fcc9767a0_0_2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" name="Google Shape;424;g29fcc9767a0_0_2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US" dirty="0"/>
              <a:t>Patients most likely to benefit </a:t>
            </a:r>
          </a:p>
          <a:p>
            <a:pPr marL="0" indent="0">
              <a:buNone/>
            </a:pPr>
            <a:r>
              <a:rPr lang="en-US" dirty="0"/>
              <a:t>No benefit for acute bronchospasms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Expect less hospitalizations or steroid use, continue current therapy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731392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184d99d1a72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184d99d1a72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US" dirty="0"/>
              <a:t>79% of Medicare Part D patients can expect to pay between $0-$100 per month for DUPIXENT</a:t>
            </a:r>
          </a:p>
          <a:p>
            <a:pPr marL="0" indent="0">
              <a:buNone/>
            </a:pPr>
            <a:r>
              <a:rPr lang="en-US" dirty="0"/>
              <a:t>Able to check insurance coverage status on the Dupixent website </a:t>
            </a:r>
          </a:p>
        </p:txBody>
      </p:sp>
    </p:spTree>
    <p:extLst>
      <p:ext uri="{BB962C8B-B14F-4D97-AF65-F5344CB8AC3E}">
        <p14:creationId xmlns:p14="http://schemas.microsoft.com/office/powerpoint/2010/main" val="12032263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d431007ba2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g184d99d1a72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1" name="Google Shape;441;g184d99d1a72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Side effects include an upper respiratory infection, injection site pain, hypersensitivity (rash, swelling) which is why you undergo training prior to injecting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Can be administered at home or at your doctor’s office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4472365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184d99d1a72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184d99d1a72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409631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g54dda1946d_4_27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4" name="Google Shape;464;g54dda1946d_4_27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54dda1946d_6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54dda1946d_6_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Inhaler prices have increased since 2008 due to government regulations prohibiting the use of hydrocarbon-based propellants in inhaler devices</a:t>
            </a:r>
            <a:r>
              <a:rPr lang="en-US" sz="11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This prohibition, aimed at reducing environmental harm, forced manufacturers to redesign inhalers using alternative propellants like hydrofluoroalkane (HFA), significantly increasing production costs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>
                <a:effectLst/>
                <a:latin typeface="Times New Roman" panose="02020603050405020304" pitchFamily="18" charset="0"/>
              </a:rPr>
              <a:t>Goal: </a:t>
            </a:r>
            <a:r>
              <a:rPr lang="en-US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lower costs for patients, improved medication adherence, and public health benefits are significant advantages</a:t>
            </a:r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>
          <a:extLst>
            <a:ext uri="{FF2B5EF4-FFF2-40B4-BE49-F238E27FC236}">
              <a16:creationId xmlns:a16="http://schemas.microsoft.com/office/drawing/2014/main" id="{9C8EE593-A299-3DD9-9A42-BFACB4F863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54dda1946d_6_322:notes">
            <a:extLst>
              <a:ext uri="{FF2B5EF4-FFF2-40B4-BE49-F238E27FC236}">
                <a16:creationId xmlns:a16="http://schemas.microsoft.com/office/drawing/2014/main" id="{D66E29A2-1589-4754-BC37-9CCB2A79E94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54dda1946d_6_322:notes">
            <a:extLst>
              <a:ext uri="{FF2B5EF4-FFF2-40B4-BE49-F238E27FC236}">
                <a16:creationId xmlns:a16="http://schemas.microsoft.com/office/drawing/2014/main" id="{447DFAD4-B275-54B0-0B85-8F2FFECF52F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Amends the Illinois Insurance Code. Provides that a health plan must limit the total amount that a covered person is required to pay for a covered prescription inhaler at an amount not to exceed $25 per 30-day.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dirty="0"/>
              <a:t>Coverage for prescription inhalers shall not be subject to any deductible.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dirty="0"/>
              <a:t>Effective January 1, 2025 and must be enacted by insurance by Jan 2026</a:t>
            </a:r>
            <a:br>
              <a:rPr lang="en-US" dirty="0"/>
            </a:b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dirty="0"/>
              <a:t>For patients with commercial insurance, so no </a:t>
            </a:r>
            <a:r>
              <a:rPr lang="en-US" dirty="0" err="1"/>
              <a:t>medicare</a:t>
            </a:r>
            <a:r>
              <a:rPr lang="en-US" dirty="0"/>
              <a:t> or Medicaid there are also manufacturers offering set prices for inhalers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291669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>
          <a:extLst>
            <a:ext uri="{FF2B5EF4-FFF2-40B4-BE49-F238E27FC236}">
              <a16:creationId xmlns:a16="http://schemas.microsoft.com/office/drawing/2014/main" id="{83E32665-F83D-216F-D4EE-CF31E7EBE4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54dda1946d_6_322:notes">
            <a:extLst>
              <a:ext uri="{FF2B5EF4-FFF2-40B4-BE49-F238E27FC236}">
                <a16:creationId xmlns:a16="http://schemas.microsoft.com/office/drawing/2014/main" id="{98C9D488-21E2-C9CE-377F-B587C972A4F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54dda1946d_6_322:notes">
            <a:extLst>
              <a:ext uri="{FF2B5EF4-FFF2-40B4-BE49-F238E27FC236}">
                <a16:creationId xmlns:a16="http://schemas.microsoft.com/office/drawing/2014/main" id="{57540E98-8C61-5119-2D6A-D1BC9902BA4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What do we mean by monthly cap – manufacturers are guaranteeing patients only pay a certain amount out-of-pocket for patients with commercial insurance or no insurance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575157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>
          <a:extLst>
            <a:ext uri="{FF2B5EF4-FFF2-40B4-BE49-F238E27FC236}">
              <a16:creationId xmlns:a16="http://schemas.microsoft.com/office/drawing/2014/main" id="{2EA1475B-4168-2C63-C6C0-EF7DD0851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54dda1946d_6_322:notes">
            <a:extLst>
              <a:ext uri="{FF2B5EF4-FFF2-40B4-BE49-F238E27FC236}">
                <a16:creationId xmlns:a16="http://schemas.microsoft.com/office/drawing/2014/main" id="{3D3CE2F3-7346-EC83-B0B4-CA1840235EF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54dda1946d_6_322:notes">
            <a:extLst>
              <a:ext uri="{FF2B5EF4-FFF2-40B4-BE49-F238E27FC236}">
                <a16:creationId xmlns:a16="http://schemas.microsoft.com/office/drawing/2014/main" id="{4D16A79C-C539-501B-83A0-19DC5175894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US" dirty="0" err="1"/>
              <a:t>Breztri</a:t>
            </a:r>
            <a:r>
              <a:rPr lang="en-US" dirty="0"/>
              <a:t> and </a:t>
            </a:r>
            <a:r>
              <a:rPr lang="en-US" dirty="0" err="1"/>
              <a:t>Airsupra</a:t>
            </a:r>
            <a:r>
              <a:rPr lang="en-US" dirty="0"/>
              <a:t> have a $0 savings card available for patients with commercial insurance.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https://community.aafa.org/blog/aafa-leads-the-way-to-lower-costs-of-asthma-inhalers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170691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54dda1946d_6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54dda1946d_6_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777736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/>
              <a:t>Pneumonia schedule: https://www.cdc.gov/pneumococcal/downloads/vaccine-timing-adults-jobaid.pdf?CDC_AAref_Val=https://www.cdc.gov/vaccines/vpd/pneumo/downloads/pneumo-vaccine-timing.pdf</a:t>
            </a:r>
          </a:p>
        </p:txBody>
      </p:sp>
    </p:spTree>
    <p:extLst>
      <p:ext uri="{BB962C8B-B14F-4D97-AF65-F5344CB8AC3E}">
        <p14:creationId xmlns:p14="http://schemas.microsoft.com/office/powerpoint/2010/main" val="39803761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5395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bit.ly/2TtBDfr" TargetMode="External"/><Relationship Id="rId5" Type="http://schemas.openxmlformats.org/officeDocument/2006/relationships/hyperlink" Target="http://bit.ly/2TyoMsr" TargetMode="External"/><Relationship Id="rId4" Type="http://schemas.openxmlformats.org/officeDocument/2006/relationships/hyperlink" Target="https://bit.ly/3A1uf1Q" TargetMode="Externa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 rotWithShape="1">
          <a:blip r:embed="rId2">
            <a:alphaModFix/>
          </a:blip>
          <a:srcRect l="2464" t="2636" r="2006" b="3219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053000" y="1450711"/>
            <a:ext cx="7038000" cy="172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72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5200">
                <a:solidFill>
                  <a:schemeClr val="accen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5200">
                <a:solidFill>
                  <a:schemeClr val="accen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5200">
                <a:solidFill>
                  <a:schemeClr val="accen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5200">
                <a:solidFill>
                  <a:schemeClr val="accen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5200">
                <a:solidFill>
                  <a:schemeClr val="accen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5200">
                <a:solidFill>
                  <a:schemeClr val="accen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5200">
                <a:solidFill>
                  <a:schemeClr val="accen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52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6089050" y="3783425"/>
            <a:ext cx="2021400" cy="67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7580850" y="-974699"/>
            <a:ext cx="2007200" cy="1916649"/>
            <a:chOff x="7580850" y="-974699"/>
            <a:chExt cx="2007200" cy="1916649"/>
          </a:xfrm>
        </p:grpSpPr>
        <p:pic>
          <p:nvPicPr>
            <p:cNvPr id="13" name="Google Shape;13;p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10800000">
              <a:off x="7580850" y="-974699"/>
              <a:ext cx="1563149" cy="15631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" name="Google Shape;14;p2"/>
            <p:cNvSpPr/>
            <p:nvPr/>
          </p:nvSpPr>
          <p:spPr>
            <a:xfrm>
              <a:off x="8271729" y="137050"/>
              <a:ext cx="804900" cy="804900"/>
            </a:xfrm>
            <a:prstGeom prst="ellipse">
              <a:avLst/>
            </a:prstGeom>
            <a:solidFill>
              <a:srgbClr val="FDFEFF">
                <a:alpha val="18870"/>
              </a:srgbClr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arlow"/>
                <a:ea typeface="Barlow"/>
                <a:cs typeface="Barlow"/>
                <a:sym typeface="Barlow"/>
              </a:endParaRPr>
            </a:p>
          </p:txBody>
        </p:sp>
        <p:cxnSp>
          <p:nvCxnSpPr>
            <p:cNvPr id="15" name="Google Shape;15;p2"/>
            <p:cNvCxnSpPr/>
            <p:nvPr/>
          </p:nvCxnSpPr>
          <p:spPr>
            <a:xfrm rot="10800000" flipH="1">
              <a:off x="8161850" y="137050"/>
              <a:ext cx="1426200" cy="673800"/>
            </a:xfrm>
            <a:prstGeom prst="straightConnector1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dk2"/>
        </a:soli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1"/>
          <p:cNvPicPr preferRelativeResize="0"/>
          <p:nvPr/>
        </p:nvPicPr>
        <p:blipFill rotWithShape="1">
          <a:blip r:embed="rId2">
            <a:alphaModFix/>
          </a:blip>
          <a:srcRect l="2464" t="2636" r="2006" b="3219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1"/>
          <p:cNvSpPr txBox="1">
            <a:spLocks noGrp="1"/>
          </p:cNvSpPr>
          <p:nvPr>
            <p:ph type="title" hasCustomPrompt="1"/>
          </p:nvPr>
        </p:nvSpPr>
        <p:spPr>
          <a:xfrm>
            <a:off x="2475900" y="1369675"/>
            <a:ext cx="4192200" cy="162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None/>
              <a:defRPr sz="9600">
                <a:solidFill>
                  <a:schemeClr val="accen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None/>
              <a:defRPr sz="9600">
                <a:solidFill>
                  <a:schemeClr val="accen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None/>
              <a:defRPr sz="9600">
                <a:solidFill>
                  <a:schemeClr val="accen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None/>
              <a:defRPr sz="9600">
                <a:solidFill>
                  <a:schemeClr val="accen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None/>
              <a:defRPr sz="9600">
                <a:solidFill>
                  <a:schemeClr val="accen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None/>
              <a:defRPr sz="9600">
                <a:solidFill>
                  <a:schemeClr val="accen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None/>
              <a:defRPr sz="9600">
                <a:solidFill>
                  <a:schemeClr val="accen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None/>
              <a:defRPr sz="9600">
                <a:solidFill>
                  <a:schemeClr val="accen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None/>
              <a:defRPr sz="96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1" name="Google Shape;81;p11"/>
          <p:cNvSpPr txBox="1">
            <a:spLocks noGrp="1"/>
          </p:cNvSpPr>
          <p:nvPr>
            <p:ph type="subTitle" idx="1"/>
          </p:nvPr>
        </p:nvSpPr>
        <p:spPr>
          <a:xfrm>
            <a:off x="5742950" y="3434075"/>
            <a:ext cx="1812300" cy="95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grpSp>
        <p:nvGrpSpPr>
          <p:cNvPr id="82" name="Google Shape;82;p11"/>
          <p:cNvGrpSpPr/>
          <p:nvPr/>
        </p:nvGrpSpPr>
        <p:grpSpPr>
          <a:xfrm rot="-1261221">
            <a:off x="8012105" y="-105620"/>
            <a:ext cx="1086690" cy="2224761"/>
            <a:chOff x="132278" y="1922694"/>
            <a:chExt cx="1225385" cy="2508710"/>
          </a:xfrm>
        </p:grpSpPr>
        <p:pic>
          <p:nvPicPr>
            <p:cNvPr id="83" name="Google Shape;83;p11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15487" y="3389227"/>
              <a:ext cx="1042176" cy="1042176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84" name="Google Shape;84;p11"/>
            <p:cNvGrpSpPr/>
            <p:nvPr/>
          </p:nvGrpSpPr>
          <p:grpSpPr>
            <a:xfrm>
              <a:off x="132278" y="1922694"/>
              <a:ext cx="1161900" cy="2101500"/>
              <a:chOff x="3" y="614594"/>
              <a:chExt cx="1161900" cy="2101500"/>
            </a:xfrm>
          </p:grpSpPr>
          <p:sp>
            <p:nvSpPr>
              <p:cNvPr id="85" name="Google Shape;85;p11"/>
              <p:cNvSpPr/>
              <p:nvPr/>
            </p:nvSpPr>
            <p:spPr>
              <a:xfrm>
                <a:off x="3" y="1283925"/>
                <a:ext cx="1161900" cy="1161900"/>
              </a:xfrm>
              <a:prstGeom prst="ellipse">
                <a:avLst/>
              </a:prstGeom>
              <a:noFill/>
              <a:ln w="952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Barlow"/>
                  <a:ea typeface="Barlow"/>
                  <a:cs typeface="Barlow"/>
                  <a:sym typeface="Barlow"/>
                </a:endParaRPr>
              </a:p>
            </p:txBody>
          </p:sp>
          <p:sp>
            <p:nvSpPr>
              <p:cNvPr id="86" name="Google Shape;86;p11"/>
              <p:cNvSpPr/>
              <p:nvPr/>
            </p:nvSpPr>
            <p:spPr>
              <a:xfrm>
                <a:off x="148000" y="823950"/>
                <a:ext cx="674100" cy="674100"/>
              </a:xfrm>
              <a:prstGeom prst="ellipse">
                <a:avLst/>
              </a:prstGeom>
              <a:solidFill>
                <a:srgbClr val="FDFEFF">
                  <a:alpha val="18870"/>
                </a:srgbClr>
              </a:solidFill>
              <a:ln w="952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Barlow"/>
                  <a:ea typeface="Barlow"/>
                  <a:cs typeface="Barlow"/>
                  <a:sym typeface="Barlow"/>
                </a:endParaRPr>
              </a:p>
            </p:txBody>
          </p:sp>
          <p:cxnSp>
            <p:nvCxnSpPr>
              <p:cNvPr id="87" name="Google Shape;87;p11"/>
              <p:cNvCxnSpPr/>
              <p:nvPr/>
            </p:nvCxnSpPr>
            <p:spPr>
              <a:xfrm rot="10800000">
                <a:off x="383463" y="614594"/>
                <a:ext cx="321900" cy="2101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13"/>
          <p:cNvPicPr preferRelativeResize="0"/>
          <p:nvPr/>
        </p:nvPicPr>
        <p:blipFill rotWithShape="1">
          <a:blip r:embed="rId2">
            <a:alphaModFix/>
          </a:blip>
          <a:srcRect l="4947" t="4573" r="7486" b="9137"/>
          <a:stretch/>
        </p:blipFill>
        <p:spPr>
          <a:xfrm rot="10800000" flipH="1">
            <a:off x="25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3"/>
          <p:cNvSpPr txBox="1">
            <a:spLocks noGrp="1"/>
          </p:cNvSpPr>
          <p:nvPr>
            <p:ph type="title" idx="2" hasCustomPrompt="1"/>
          </p:nvPr>
        </p:nvSpPr>
        <p:spPr>
          <a:xfrm>
            <a:off x="720000" y="1571713"/>
            <a:ext cx="734700" cy="447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9pPr>
          </a:lstStyle>
          <a:p>
            <a:r>
              <a:t>xx%</a:t>
            </a:r>
          </a:p>
        </p:txBody>
      </p:sp>
      <p:sp>
        <p:nvSpPr>
          <p:cNvPr id="93" name="Google Shape;93;p13"/>
          <p:cNvSpPr txBox="1">
            <a:spLocks noGrp="1"/>
          </p:cNvSpPr>
          <p:nvPr>
            <p:ph type="title" idx="3" hasCustomPrompt="1"/>
          </p:nvPr>
        </p:nvSpPr>
        <p:spPr>
          <a:xfrm>
            <a:off x="720000" y="3046941"/>
            <a:ext cx="734700" cy="447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9pPr>
          </a:lstStyle>
          <a:p>
            <a:r>
              <a:t>xx%</a:t>
            </a:r>
          </a:p>
        </p:txBody>
      </p:sp>
      <p:sp>
        <p:nvSpPr>
          <p:cNvPr id="94" name="Google Shape;94;p13"/>
          <p:cNvSpPr txBox="1">
            <a:spLocks noGrp="1"/>
          </p:cNvSpPr>
          <p:nvPr>
            <p:ph type="title" idx="4" hasCustomPrompt="1"/>
          </p:nvPr>
        </p:nvSpPr>
        <p:spPr>
          <a:xfrm>
            <a:off x="3350163" y="1571721"/>
            <a:ext cx="734700" cy="447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9pPr>
          </a:lstStyle>
          <a:p>
            <a:r>
              <a:t>xx%</a:t>
            </a:r>
          </a:p>
        </p:txBody>
      </p:sp>
      <p:sp>
        <p:nvSpPr>
          <p:cNvPr id="95" name="Google Shape;95;p13"/>
          <p:cNvSpPr txBox="1">
            <a:spLocks noGrp="1"/>
          </p:cNvSpPr>
          <p:nvPr>
            <p:ph type="title" idx="5" hasCustomPrompt="1"/>
          </p:nvPr>
        </p:nvSpPr>
        <p:spPr>
          <a:xfrm>
            <a:off x="3350163" y="3046941"/>
            <a:ext cx="734700" cy="447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9pPr>
          </a:lstStyle>
          <a:p>
            <a:r>
              <a:t>xx%</a:t>
            </a:r>
          </a:p>
        </p:txBody>
      </p:sp>
      <p:sp>
        <p:nvSpPr>
          <p:cNvPr id="96" name="Google Shape;96;p13"/>
          <p:cNvSpPr txBox="1">
            <a:spLocks noGrp="1"/>
          </p:cNvSpPr>
          <p:nvPr>
            <p:ph type="title" idx="6" hasCustomPrompt="1"/>
          </p:nvPr>
        </p:nvSpPr>
        <p:spPr>
          <a:xfrm>
            <a:off x="5976950" y="1571721"/>
            <a:ext cx="734700" cy="447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9pPr>
          </a:lstStyle>
          <a:p>
            <a:r>
              <a:t>xx%</a:t>
            </a:r>
          </a:p>
        </p:txBody>
      </p:sp>
      <p:sp>
        <p:nvSpPr>
          <p:cNvPr id="97" name="Google Shape;97;p13"/>
          <p:cNvSpPr txBox="1">
            <a:spLocks noGrp="1"/>
          </p:cNvSpPr>
          <p:nvPr>
            <p:ph type="title" idx="7" hasCustomPrompt="1"/>
          </p:nvPr>
        </p:nvSpPr>
        <p:spPr>
          <a:xfrm>
            <a:off x="5976950" y="3046941"/>
            <a:ext cx="734700" cy="447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9pPr>
          </a:lstStyle>
          <a:p>
            <a:r>
              <a:t>xx%</a:t>
            </a:r>
          </a:p>
        </p:txBody>
      </p:sp>
      <p:sp>
        <p:nvSpPr>
          <p:cNvPr id="98" name="Google Shape;98;p13"/>
          <p:cNvSpPr txBox="1">
            <a:spLocks noGrp="1"/>
          </p:cNvSpPr>
          <p:nvPr>
            <p:ph type="subTitle" idx="1"/>
          </p:nvPr>
        </p:nvSpPr>
        <p:spPr>
          <a:xfrm>
            <a:off x="991325" y="2122825"/>
            <a:ext cx="2182500" cy="70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 i="1">
                <a:solidFill>
                  <a:schemeClr val="dk1"/>
                </a:solidFill>
                <a:latin typeface="Aboreto"/>
                <a:ea typeface="Aboreto"/>
                <a:cs typeface="Aboreto"/>
                <a:sym typeface="Abore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99" name="Google Shape;99;p13"/>
          <p:cNvSpPr txBox="1">
            <a:spLocks noGrp="1"/>
          </p:cNvSpPr>
          <p:nvPr>
            <p:ph type="subTitle" idx="8"/>
          </p:nvPr>
        </p:nvSpPr>
        <p:spPr>
          <a:xfrm>
            <a:off x="3621500" y="2122825"/>
            <a:ext cx="2182500" cy="70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 i="1">
                <a:solidFill>
                  <a:schemeClr val="dk1"/>
                </a:solidFill>
                <a:latin typeface="Aboreto"/>
                <a:ea typeface="Aboreto"/>
                <a:cs typeface="Aboreto"/>
                <a:sym typeface="Abore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00" name="Google Shape;100;p13"/>
          <p:cNvSpPr txBox="1">
            <a:spLocks noGrp="1"/>
          </p:cNvSpPr>
          <p:nvPr>
            <p:ph type="subTitle" idx="9"/>
          </p:nvPr>
        </p:nvSpPr>
        <p:spPr>
          <a:xfrm>
            <a:off x="6248275" y="2122825"/>
            <a:ext cx="2182500" cy="70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 i="1">
                <a:solidFill>
                  <a:schemeClr val="dk1"/>
                </a:solidFill>
                <a:latin typeface="Aboreto"/>
                <a:ea typeface="Aboreto"/>
                <a:cs typeface="Aboreto"/>
                <a:sym typeface="Abore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01" name="Google Shape;101;p13"/>
          <p:cNvSpPr txBox="1">
            <a:spLocks noGrp="1"/>
          </p:cNvSpPr>
          <p:nvPr>
            <p:ph type="subTitle" idx="13"/>
          </p:nvPr>
        </p:nvSpPr>
        <p:spPr>
          <a:xfrm>
            <a:off x="991325" y="3598100"/>
            <a:ext cx="2182500" cy="70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 i="1">
                <a:solidFill>
                  <a:schemeClr val="dk1"/>
                </a:solidFill>
                <a:latin typeface="Aboreto"/>
                <a:ea typeface="Aboreto"/>
                <a:cs typeface="Aboreto"/>
                <a:sym typeface="Abore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02" name="Google Shape;102;p13"/>
          <p:cNvSpPr txBox="1">
            <a:spLocks noGrp="1"/>
          </p:cNvSpPr>
          <p:nvPr>
            <p:ph type="subTitle" idx="14"/>
          </p:nvPr>
        </p:nvSpPr>
        <p:spPr>
          <a:xfrm>
            <a:off x="3621500" y="3598100"/>
            <a:ext cx="2182500" cy="70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 i="1">
                <a:solidFill>
                  <a:schemeClr val="dk1"/>
                </a:solidFill>
                <a:latin typeface="Aboreto"/>
                <a:ea typeface="Aboreto"/>
                <a:cs typeface="Aboreto"/>
                <a:sym typeface="Abore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03" name="Google Shape;103;p13"/>
          <p:cNvSpPr txBox="1">
            <a:spLocks noGrp="1"/>
          </p:cNvSpPr>
          <p:nvPr>
            <p:ph type="subTitle" idx="15"/>
          </p:nvPr>
        </p:nvSpPr>
        <p:spPr>
          <a:xfrm>
            <a:off x="6248275" y="3598100"/>
            <a:ext cx="2176200" cy="70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 i="1">
                <a:solidFill>
                  <a:schemeClr val="dk1"/>
                </a:solidFill>
                <a:latin typeface="Aboreto"/>
                <a:ea typeface="Aboreto"/>
                <a:cs typeface="Aboreto"/>
                <a:sym typeface="Abore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grpSp>
        <p:nvGrpSpPr>
          <p:cNvPr id="104" name="Google Shape;104;p13"/>
          <p:cNvGrpSpPr/>
          <p:nvPr/>
        </p:nvGrpSpPr>
        <p:grpSpPr>
          <a:xfrm>
            <a:off x="8193999" y="-6"/>
            <a:ext cx="1788020" cy="2821503"/>
            <a:chOff x="8193999" y="-6"/>
            <a:chExt cx="1788020" cy="2821503"/>
          </a:xfrm>
        </p:grpSpPr>
        <p:pic>
          <p:nvPicPr>
            <p:cNvPr id="105" name="Google Shape;105;p1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4619114">
              <a:off x="8400350" y="1239827"/>
              <a:ext cx="1438199" cy="1438199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06" name="Google Shape;106;p13"/>
            <p:cNvGrpSpPr/>
            <p:nvPr/>
          </p:nvGrpSpPr>
          <p:grpSpPr>
            <a:xfrm>
              <a:off x="8193999" y="-6"/>
              <a:ext cx="1208112" cy="2342845"/>
              <a:chOff x="2575" y="2407925"/>
              <a:chExt cx="845425" cy="1639500"/>
            </a:xfrm>
          </p:grpSpPr>
          <p:sp>
            <p:nvSpPr>
              <p:cNvPr id="107" name="Google Shape;107;p13"/>
              <p:cNvSpPr/>
              <p:nvPr/>
            </p:nvSpPr>
            <p:spPr>
              <a:xfrm>
                <a:off x="53900" y="2861075"/>
                <a:ext cx="794100" cy="794100"/>
              </a:xfrm>
              <a:prstGeom prst="ellipse">
                <a:avLst/>
              </a:prstGeom>
              <a:noFill/>
              <a:ln w="952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Barlow"/>
                  <a:ea typeface="Barlow"/>
                  <a:cs typeface="Barlow"/>
                  <a:sym typeface="Barlow"/>
                </a:endParaRPr>
              </a:p>
            </p:txBody>
          </p:sp>
          <p:sp>
            <p:nvSpPr>
              <p:cNvPr id="108" name="Google Shape;108;p13"/>
              <p:cNvSpPr/>
              <p:nvPr/>
            </p:nvSpPr>
            <p:spPr>
              <a:xfrm>
                <a:off x="2575" y="2636475"/>
                <a:ext cx="571800" cy="571800"/>
              </a:xfrm>
              <a:prstGeom prst="ellipse">
                <a:avLst/>
              </a:prstGeom>
              <a:solidFill>
                <a:srgbClr val="FDFEFF">
                  <a:alpha val="18870"/>
                </a:srgbClr>
              </a:solidFill>
              <a:ln w="952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Barlow"/>
                  <a:ea typeface="Barlow"/>
                  <a:cs typeface="Barlow"/>
                  <a:sym typeface="Barlow"/>
                </a:endParaRPr>
              </a:p>
            </p:txBody>
          </p:sp>
          <p:cxnSp>
            <p:nvCxnSpPr>
              <p:cNvPr id="109" name="Google Shape;109;p13"/>
              <p:cNvCxnSpPr/>
              <p:nvPr/>
            </p:nvCxnSpPr>
            <p:spPr>
              <a:xfrm rot="10800000">
                <a:off x="2584" y="2407925"/>
                <a:ext cx="842400" cy="1639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2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14"/>
          <p:cNvPicPr preferRelativeResize="0"/>
          <p:nvPr/>
        </p:nvPicPr>
        <p:blipFill rotWithShape="1">
          <a:blip r:embed="rId2">
            <a:alphaModFix/>
          </a:blip>
          <a:srcRect l="16157" t="20157" r="8444" b="5542"/>
          <a:stretch/>
        </p:blipFill>
        <p:spPr>
          <a:xfrm>
            <a:off x="25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pic>
        <p:nvPicPr>
          <p:cNvPr id="113" name="Google Shape;11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8423998" y="-733166"/>
            <a:ext cx="1522279" cy="152227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4" name="Google Shape;114;p14"/>
          <p:cNvGrpSpPr/>
          <p:nvPr/>
        </p:nvGrpSpPr>
        <p:grpSpPr>
          <a:xfrm>
            <a:off x="-394725" y="4325625"/>
            <a:ext cx="1807075" cy="1083275"/>
            <a:chOff x="-394725" y="4325625"/>
            <a:chExt cx="1807075" cy="1083275"/>
          </a:xfrm>
        </p:grpSpPr>
        <p:pic>
          <p:nvPicPr>
            <p:cNvPr id="115" name="Google Shape;115;p1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10800000">
              <a:off x="-394725" y="4338588"/>
              <a:ext cx="969525" cy="9695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6" name="Google Shape;116;p14"/>
            <p:cNvSpPr/>
            <p:nvPr/>
          </p:nvSpPr>
          <p:spPr>
            <a:xfrm>
              <a:off x="310779" y="4604000"/>
              <a:ext cx="804900" cy="804900"/>
            </a:xfrm>
            <a:prstGeom prst="ellipse">
              <a:avLst/>
            </a:prstGeom>
            <a:solidFill>
              <a:srgbClr val="FDFEFF">
                <a:alpha val="18870"/>
              </a:srgbClr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arlow"/>
                <a:ea typeface="Barlow"/>
                <a:cs typeface="Barlow"/>
                <a:sym typeface="Barlow"/>
              </a:endParaRPr>
            </a:p>
          </p:txBody>
        </p:sp>
        <p:cxnSp>
          <p:nvCxnSpPr>
            <p:cNvPr id="117" name="Google Shape;117;p14"/>
            <p:cNvCxnSpPr/>
            <p:nvPr/>
          </p:nvCxnSpPr>
          <p:spPr>
            <a:xfrm>
              <a:off x="472450" y="4325625"/>
              <a:ext cx="939900" cy="685800"/>
            </a:xfrm>
            <a:prstGeom prst="straightConnector1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_ONLY_1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15"/>
          <p:cNvPicPr preferRelativeResize="0"/>
          <p:nvPr/>
        </p:nvPicPr>
        <p:blipFill rotWithShape="1">
          <a:blip r:embed="rId2">
            <a:alphaModFix/>
          </a:blip>
          <a:srcRect l="8070" t="4035" r="5893" b="1119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5"/>
          <p:cNvSpPr txBox="1">
            <a:spLocks noGrp="1"/>
          </p:cNvSpPr>
          <p:nvPr>
            <p:ph type="title"/>
          </p:nvPr>
        </p:nvSpPr>
        <p:spPr>
          <a:xfrm>
            <a:off x="1789975" y="537275"/>
            <a:ext cx="2509500" cy="482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21" name="Google Shape;121;p15"/>
          <p:cNvGrpSpPr/>
          <p:nvPr/>
        </p:nvGrpSpPr>
        <p:grpSpPr>
          <a:xfrm>
            <a:off x="8284937" y="3569414"/>
            <a:ext cx="1475058" cy="1983688"/>
            <a:chOff x="8038017" y="2160203"/>
            <a:chExt cx="1411674" cy="1898447"/>
          </a:xfrm>
        </p:grpSpPr>
        <p:pic>
          <p:nvPicPr>
            <p:cNvPr id="122" name="Google Shape;122;p1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9000028">
              <a:off x="8227148" y="2349325"/>
              <a:ext cx="1033412" cy="103340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3" name="Google Shape;123;p15"/>
            <p:cNvSpPr/>
            <p:nvPr/>
          </p:nvSpPr>
          <p:spPr>
            <a:xfrm>
              <a:off x="8150966" y="3029900"/>
              <a:ext cx="794100" cy="794100"/>
            </a:xfrm>
            <a:prstGeom prst="ellipse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arlow"/>
                <a:ea typeface="Barlow"/>
                <a:cs typeface="Barlow"/>
                <a:sym typeface="Barlow"/>
              </a:endParaRPr>
            </a:p>
          </p:txBody>
        </p:sp>
        <p:cxnSp>
          <p:nvCxnSpPr>
            <p:cNvPr id="124" name="Google Shape;124;p15"/>
            <p:cNvCxnSpPr/>
            <p:nvPr/>
          </p:nvCxnSpPr>
          <p:spPr>
            <a:xfrm rot="10800000" flipH="1">
              <a:off x="8346400" y="2250550"/>
              <a:ext cx="606300" cy="1808100"/>
            </a:xfrm>
            <a:prstGeom prst="straightConnector1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4_1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16"/>
          <p:cNvPicPr preferRelativeResize="0"/>
          <p:nvPr/>
        </p:nvPicPr>
        <p:blipFill rotWithShape="1">
          <a:blip r:embed="rId2">
            <a:alphaModFix/>
          </a:blip>
          <a:srcRect l="7127" t="10052" r="5306" b="3658"/>
          <a:stretch/>
        </p:blipFill>
        <p:spPr>
          <a:xfrm rot="10800000">
            <a:off x="25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6"/>
          <p:cNvSpPr txBox="1">
            <a:spLocks noGrp="1"/>
          </p:cNvSpPr>
          <p:nvPr>
            <p:ph type="title"/>
          </p:nvPr>
        </p:nvSpPr>
        <p:spPr>
          <a:xfrm>
            <a:off x="713225" y="2255025"/>
            <a:ext cx="1791600" cy="107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16"/>
          <p:cNvSpPr txBox="1">
            <a:spLocks noGrp="1"/>
          </p:cNvSpPr>
          <p:nvPr>
            <p:ph type="subTitle" idx="1"/>
          </p:nvPr>
        </p:nvSpPr>
        <p:spPr>
          <a:xfrm>
            <a:off x="1097900" y="3530600"/>
            <a:ext cx="3275100" cy="107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16"/>
          <p:cNvSpPr>
            <a:spLocks noGrp="1"/>
          </p:cNvSpPr>
          <p:nvPr>
            <p:ph type="pic" idx="2"/>
          </p:nvPr>
        </p:nvSpPr>
        <p:spPr>
          <a:xfrm>
            <a:off x="4699300" y="709100"/>
            <a:ext cx="4099500" cy="4099500"/>
          </a:xfrm>
          <a:prstGeom prst="ellipse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0" name="Google Shape;130;p16"/>
          <p:cNvSpPr>
            <a:spLocks noGrp="1"/>
          </p:cNvSpPr>
          <p:nvPr>
            <p:ph type="pic" idx="3"/>
          </p:nvPr>
        </p:nvSpPr>
        <p:spPr>
          <a:xfrm>
            <a:off x="3000650" y="338100"/>
            <a:ext cx="2334000" cy="2334000"/>
          </a:xfrm>
          <a:prstGeom prst="ellipse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10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17"/>
          <p:cNvPicPr preferRelativeResize="0"/>
          <p:nvPr/>
        </p:nvPicPr>
        <p:blipFill rotWithShape="1">
          <a:blip r:embed="rId2">
            <a:alphaModFix/>
          </a:blip>
          <a:srcRect l="5118" t="10492" r="4293" b="3218"/>
          <a:stretch/>
        </p:blipFill>
        <p:spPr>
          <a:xfrm>
            <a:off x="25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17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2387100" cy="102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17"/>
          <p:cNvSpPr txBox="1">
            <a:spLocks noGrp="1"/>
          </p:cNvSpPr>
          <p:nvPr>
            <p:ph type="subTitle" idx="1"/>
          </p:nvPr>
        </p:nvSpPr>
        <p:spPr>
          <a:xfrm>
            <a:off x="1612802" y="1788583"/>
            <a:ext cx="2991000" cy="78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17"/>
          <p:cNvSpPr>
            <a:spLocks noGrp="1"/>
          </p:cNvSpPr>
          <p:nvPr>
            <p:ph type="pic" idx="2"/>
          </p:nvPr>
        </p:nvSpPr>
        <p:spPr>
          <a:xfrm>
            <a:off x="432825" y="2792550"/>
            <a:ext cx="2108400" cy="2108400"/>
          </a:xfrm>
          <a:prstGeom prst="ellipse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6" name="Google Shape;136;p17"/>
          <p:cNvSpPr>
            <a:spLocks noGrp="1"/>
          </p:cNvSpPr>
          <p:nvPr>
            <p:ph type="pic" idx="3"/>
          </p:nvPr>
        </p:nvSpPr>
        <p:spPr>
          <a:xfrm>
            <a:off x="4973100" y="293300"/>
            <a:ext cx="3846900" cy="3846900"/>
          </a:xfrm>
          <a:prstGeom prst="ellipse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7" name="Google Shape;137;p17"/>
          <p:cNvSpPr>
            <a:spLocks noGrp="1"/>
          </p:cNvSpPr>
          <p:nvPr>
            <p:ph type="pic" idx="4"/>
          </p:nvPr>
        </p:nvSpPr>
        <p:spPr>
          <a:xfrm>
            <a:off x="4511800" y="3072738"/>
            <a:ext cx="1548000" cy="1548000"/>
          </a:xfrm>
          <a:prstGeom prst="ellipse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10_1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18"/>
          <p:cNvPicPr preferRelativeResize="0"/>
          <p:nvPr/>
        </p:nvPicPr>
        <p:blipFill rotWithShape="1">
          <a:blip r:embed="rId2">
            <a:alphaModFix/>
          </a:blip>
          <a:srcRect l="9636" t="8375" r="10395" b="12834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18"/>
          <p:cNvSpPr txBox="1">
            <a:spLocks noGrp="1"/>
          </p:cNvSpPr>
          <p:nvPr>
            <p:ph type="title"/>
          </p:nvPr>
        </p:nvSpPr>
        <p:spPr>
          <a:xfrm>
            <a:off x="713250" y="445025"/>
            <a:ext cx="463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18"/>
          <p:cNvSpPr txBox="1">
            <a:spLocks noGrp="1"/>
          </p:cNvSpPr>
          <p:nvPr>
            <p:ph type="body" idx="1"/>
          </p:nvPr>
        </p:nvSpPr>
        <p:spPr>
          <a:xfrm>
            <a:off x="713250" y="1357050"/>
            <a:ext cx="7717500" cy="229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1pPr>
            <a:lvl2pPr marL="914400" lvl="1" indent="-304800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2pPr>
            <a:lvl3pPr marL="1371600" lvl="2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3pPr>
            <a:lvl4pPr marL="1828800" lvl="3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4pPr>
            <a:lvl5pPr marL="2286000" lvl="4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marL="2743200" lvl="5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marL="3200400" lvl="6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7pPr>
            <a:lvl8pPr marL="3657600" lvl="7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8pPr>
            <a:lvl9pPr marL="4114800" lvl="8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6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19"/>
          <p:cNvPicPr preferRelativeResize="0"/>
          <p:nvPr/>
        </p:nvPicPr>
        <p:blipFill rotWithShape="1">
          <a:blip r:embed="rId2">
            <a:alphaModFix/>
          </a:blip>
          <a:srcRect l="16157" t="2184" r="8444" b="23515"/>
          <a:stretch/>
        </p:blipFill>
        <p:spPr>
          <a:xfrm rot="10800000">
            <a:off x="25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19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19"/>
          <p:cNvSpPr txBox="1">
            <a:spLocks noGrp="1"/>
          </p:cNvSpPr>
          <p:nvPr>
            <p:ph type="subTitle" idx="1"/>
          </p:nvPr>
        </p:nvSpPr>
        <p:spPr>
          <a:xfrm>
            <a:off x="1292850" y="2532425"/>
            <a:ext cx="1845300" cy="14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19"/>
          <p:cNvSpPr txBox="1">
            <a:spLocks noGrp="1"/>
          </p:cNvSpPr>
          <p:nvPr>
            <p:ph type="subTitle" idx="2"/>
          </p:nvPr>
        </p:nvSpPr>
        <p:spPr>
          <a:xfrm>
            <a:off x="3935775" y="2532425"/>
            <a:ext cx="1845300" cy="14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19"/>
          <p:cNvSpPr txBox="1">
            <a:spLocks noGrp="1"/>
          </p:cNvSpPr>
          <p:nvPr>
            <p:ph type="subTitle" idx="3"/>
          </p:nvPr>
        </p:nvSpPr>
        <p:spPr>
          <a:xfrm>
            <a:off x="6578700" y="2532425"/>
            <a:ext cx="1845300" cy="14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19"/>
          <p:cNvSpPr txBox="1">
            <a:spLocks noGrp="1"/>
          </p:cNvSpPr>
          <p:nvPr>
            <p:ph type="subTitle" idx="4"/>
          </p:nvPr>
        </p:nvSpPr>
        <p:spPr>
          <a:xfrm>
            <a:off x="720000" y="1682225"/>
            <a:ext cx="1930800" cy="774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 i="1">
                <a:solidFill>
                  <a:schemeClr val="dk1"/>
                </a:solidFill>
                <a:latin typeface="Aboreto"/>
                <a:ea typeface="Aboreto"/>
                <a:cs typeface="Aboreto"/>
                <a:sym typeface="Abore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49" name="Google Shape;149;p19"/>
          <p:cNvSpPr txBox="1">
            <a:spLocks noGrp="1"/>
          </p:cNvSpPr>
          <p:nvPr>
            <p:ph type="subTitle" idx="5"/>
          </p:nvPr>
        </p:nvSpPr>
        <p:spPr>
          <a:xfrm>
            <a:off x="3362925" y="1682225"/>
            <a:ext cx="1930800" cy="774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 i="1">
                <a:solidFill>
                  <a:schemeClr val="dk1"/>
                </a:solidFill>
                <a:latin typeface="Aboreto"/>
                <a:ea typeface="Aboreto"/>
                <a:cs typeface="Aboreto"/>
                <a:sym typeface="Abore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50" name="Google Shape;150;p19"/>
          <p:cNvSpPr txBox="1">
            <a:spLocks noGrp="1"/>
          </p:cNvSpPr>
          <p:nvPr>
            <p:ph type="subTitle" idx="6"/>
          </p:nvPr>
        </p:nvSpPr>
        <p:spPr>
          <a:xfrm>
            <a:off x="6005850" y="1682225"/>
            <a:ext cx="1930800" cy="774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 i="1">
                <a:solidFill>
                  <a:schemeClr val="dk1"/>
                </a:solidFill>
                <a:latin typeface="Aboreto"/>
                <a:ea typeface="Aboreto"/>
                <a:cs typeface="Aboreto"/>
                <a:sym typeface="Abore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grpSp>
        <p:nvGrpSpPr>
          <p:cNvPr id="151" name="Google Shape;151;p19"/>
          <p:cNvGrpSpPr/>
          <p:nvPr/>
        </p:nvGrpSpPr>
        <p:grpSpPr>
          <a:xfrm>
            <a:off x="8424075" y="63275"/>
            <a:ext cx="964800" cy="1058400"/>
            <a:chOff x="8424075" y="63275"/>
            <a:chExt cx="964800" cy="1058400"/>
          </a:xfrm>
        </p:grpSpPr>
        <p:sp>
          <p:nvSpPr>
            <p:cNvPr id="152" name="Google Shape;152;p19"/>
            <p:cNvSpPr/>
            <p:nvPr/>
          </p:nvSpPr>
          <p:spPr>
            <a:xfrm>
              <a:off x="8462395" y="138953"/>
              <a:ext cx="717300" cy="717300"/>
            </a:xfrm>
            <a:prstGeom prst="ellipse">
              <a:avLst/>
            </a:prstGeom>
            <a:solidFill>
              <a:srgbClr val="FDFEFF">
                <a:alpha val="18870"/>
              </a:srgbClr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arlow"/>
                <a:ea typeface="Barlow"/>
                <a:cs typeface="Barlow"/>
                <a:sym typeface="Barlow"/>
              </a:endParaRPr>
            </a:p>
          </p:txBody>
        </p:sp>
        <p:cxnSp>
          <p:nvCxnSpPr>
            <p:cNvPr id="153" name="Google Shape;153;p19"/>
            <p:cNvCxnSpPr/>
            <p:nvPr/>
          </p:nvCxnSpPr>
          <p:spPr>
            <a:xfrm rot="10800000">
              <a:off x="8424075" y="63275"/>
              <a:ext cx="964800" cy="1058400"/>
            </a:xfrm>
            <a:prstGeom prst="straightConnector1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54" name="Google Shape;154;p19"/>
            <p:cNvSpPr/>
            <p:nvPr/>
          </p:nvSpPr>
          <p:spPr>
            <a:xfrm>
              <a:off x="8834661" y="539506"/>
              <a:ext cx="462600" cy="462600"/>
            </a:xfrm>
            <a:prstGeom prst="ellipse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  <p:grpSp>
        <p:nvGrpSpPr>
          <p:cNvPr id="155" name="Google Shape;155;p19"/>
          <p:cNvGrpSpPr/>
          <p:nvPr/>
        </p:nvGrpSpPr>
        <p:grpSpPr>
          <a:xfrm>
            <a:off x="-175409" y="3967473"/>
            <a:ext cx="1777263" cy="1777256"/>
            <a:chOff x="-175409" y="3967473"/>
            <a:chExt cx="1777263" cy="1777256"/>
          </a:xfrm>
        </p:grpSpPr>
        <p:pic>
          <p:nvPicPr>
            <p:cNvPr id="156" name="Google Shape;156;p1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-3545504">
              <a:off x="65375" y="4208250"/>
              <a:ext cx="1295701" cy="12957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7" name="Google Shape;157;p19"/>
            <p:cNvSpPr/>
            <p:nvPr/>
          </p:nvSpPr>
          <p:spPr>
            <a:xfrm>
              <a:off x="-175409" y="4013725"/>
              <a:ext cx="794100" cy="794100"/>
            </a:xfrm>
            <a:prstGeom prst="ellipse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5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20"/>
          <p:cNvPicPr preferRelativeResize="0"/>
          <p:nvPr/>
        </p:nvPicPr>
        <p:blipFill rotWithShape="1">
          <a:blip r:embed="rId2">
            <a:alphaModFix/>
          </a:blip>
          <a:srcRect l="9018" t="4701" r="11243" b="19339"/>
          <a:stretch/>
        </p:blipFill>
        <p:spPr>
          <a:xfrm>
            <a:off x="25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20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20"/>
          <p:cNvSpPr txBox="1">
            <a:spLocks noGrp="1"/>
          </p:cNvSpPr>
          <p:nvPr>
            <p:ph type="subTitle" idx="1"/>
          </p:nvPr>
        </p:nvSpPr>
        <p:spPr>
          <a:xfrm>
            <a:off x="1511225" y="1751207"/>
            <a:ext cx="2639100" cy="108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20"/>
          <p:cNvSpPr txBox="1">
            <a:spLocks noGrp="1"/>
          </p:cNvSpPr>
          <p:nvPr>
            <p:ph type="subTitle" idx="2"/>
          </p:nvPr>
        </p:nvSpPr>
        <p:spPr>
          <a:xfrm>
            <a:off x="5798345" y="1751200"/>
            <a:ext cx="2639100" cy="108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20"/>
          <p:cNvSpPr txBox="1">
            <a:spLocks noGrp="1"/>
          </p:cNvSpPr>
          <p:nvPr>
            <p:ph type="subTitle" idx="3"/>
          </p:nvPr>
        </p:nvSpPr>
        <p:spPr>
          <a:xfrm>
            <a:off x="1511225" y="3515600"/>
            <a:ext cx="2639100" cy="108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20"/>
          <p:cNvSpPr txBox="1">
            <a:spLocks noGrp="1"/>
          </p:cNvSpPr>
          <p:nvPr>
            <p:ph type="subTitle" idx="4"/>
          </p:nvPr>
        </p:nvSpPr>
        <p:spPr>
          <a:xfrm>
            <a:off x="5798343" y="3515598"/>
            <a:ext cx="2639100" cy="108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20"/>
          <p:cNvSpPr txBox="1">
            <a:spLocks noGrp="1"/>
          </p:cNvSpPr>
          <p:nvPr>
            <p:ph type="subTitle" idx="5"/>
          </p:nvPr>
        </p:nvSpPr>
        <p:spPr>
          <a:xfrm>
            <a:off x="720000" y="1321075"/>
            <a:ext cx="1914300" cy="377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boreto"/>
              <a:buNone/>
              <a:defRPr sz="1800" i="1">
                <a:solidFill>
                  <a:schemeClr val="dk1"/>
                </a:solidFill>
                <a:latin typeface="Aboreto"/>
                <a:ea typeface="Aboreto"/>
                <a:cs typeface="Aboreto"/>
                <a:sym typeface="Abore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boreto"/>
              <a:buNone/>
              <a:defRPr sz="1800">
                <a:latin typeface="Aboreto"/>
                <a:ea typeface="Aboreto"/>
                <a:cs typeface="Aboreto"/>
                <a:sym typeface="Abore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boreto"/>
              <a:buNone/>
              <a:defRPr sz="1800">
                <a:latin typeface="Aboreto"/>
                <a:ea typeface="Aboreto"/>
                <a:cs typeface="Aboreto"/>
                <a:sym typeface="Abore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boreto"/>
              <a:buNone/>
              <a:defRPr sz="1800">
                <a:latin typeface="Aboreto"/>
                <a:ea typeface="Aboreto"/>
                <a:cs typeface="Aboreto"/>
                <a:sym typeface="Abore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boreto"/>
              <a:buNone/>
              <a:defRPr sz="1800">
                <a:latin typeface="Aboreto"/>
                <a:ea typeface="Aboreto"/>
                <a:cs typeface="Aboreto"/>
                <a:sym typeface="Abore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boreto"/>
              <a:buNone/>
              <a:defRPr sz="1800">
                <a:latin typeface="Aboreto"/>
                <a:ea typeface="Aboreto"/>
                <a:cs typeface="Aboreto"/>
                <a:sym typeface="Abore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boreto"/>
              <a:buNone/>
              <a:defRPr sz="1800">
                <a:latin typeface="Aboreto"/>
                <a:ea typeface="Aboreto"/>
                <a:cs typeface="Aboreto"/>
                <a:sym typeface="Abore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boreto"/>
              <a:buNone/>
              <a:defRPr sz="1800">
                <a:latin typeface="Aboreto"/>
                <a:ea typeface="Aboreto"/>
                <a:cs typeface="Aboreto"/>
                <a:sym typeface="Abore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boreto"/>
              <a:buNone/>
              <a:defRPr sz="1800">
                <a:latin typeface="Aboreto"/>
                <a:ea typeface="Aboreto"/>
                <a:cs typeface="Aboreto"/>
                <a:sym typeface="Aboreto"/>
              </a:defRPr>
            </a:lvl9pPr>
          </a:lstStyle>
          <a:p>
            <a:endParaRPr/>
          </a:p>
        </p:txBody>
      </p:sp>
      <p:sp>
        <p:nvSpPr>
          <p:cNvPr id="166" name="Google Shape;166;p20"/>
          <p:cNvSpPr txBox="1">
            <a:spLocks noGrp="1"/>
          </p:cNvSpPr>
          <p:nvPr>
            <p:ph type="subTitle" idx="6"/>
          </p:nvPr>
        </p:nvSpPr>
        <p:spPr>
          <a:xfrm>
            <a:off x="720000" y="3085526"/>
            <a:ext cx="1914300" cy="377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boreto"/>
              <a:buNone/>
              <a:defRPr sz="1800" i="1">
                <a:solidFill>
                  <a:schemeClr val="dk1"/>
                </a:solidFill>
                <a:latin typeface="Aboreto"/>
                <a:ea typeface="Aboreto"/>
                <a:cs typeface="Aboreto"/>
                <a:sym typeface="Abore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boreto"/>
              <a:buNone/>
              <a:defRPr sz="1800">
                <a:latin typeface="Aboreto"/>
                <a:ea typeface="Aboreto"/>
                <a:cs typeface="Aboreto"/>
                <a:sym typeface="Abore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boreto"/>
              <a:buNone/>
              <a:defRPr sz="1800">
                <a:latin typeface="Aboreto"/>
                <a:ea typeface="Aboreto"/>
                <a:cs typeface="Aboreto"/>
                <a:sym typeface="Abore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boreto"/>
              <a:buNone/>
              <a:defRPr sz="1800">
                <a:latin typeface="Aboreto"/>
                <a:ea typeface="Aboreto"/>
                <a:cs typeface="Aboreto"/>
                <a:sym typeface="Abore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boreto"/>
              <a:buNone/>
              <a:defRPr sz="1800">
                <a:latin typeface="Aboreto"/>
                <a:ea typeface="Aboreto"/>
                <a:cs typeface="Aboreto"/>
                <a:sym typeface="Abore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boreto"/>
              <a:buNone/>
              <a:defRPr sz="1800">
                <a:latin typeface="Aboreto"/>
                <a:ea typeface="Aboreto"/>
                <a:cs typeface="Aboreto"/>
                <a:sym typeface="Abore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boreto"/>
              <a:buNone/>
              <a:defRPr sz="1800">
                <a:latin typeface="Aboreto"/>
                <a:ea typeface="Aboreto"/>
                <a:cs typeface="Aboreto"/>
                <a:sym typeface="Abore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boreto"/>
              <a:buNone/>
              <a:defRPr sz="1800">
                <a:latin typeface="Aboreto"/>
                <a:ea typeface="Aboreto"/>
                <a:cs typeface="Aboreto"/>
                <a:sym typeface="Abore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boreto"/>
              <a:buNone/>
              <a:defRPr sz="1800">
                <a:latin typeface="Aboreto"/>
                <a:ea typeface="Aboreto"/>
                <a:cs typeface="Aboreto"/>
                <a:sym typeface="Aboreto"/>
              </a:defRPr>
            </a:lvl9pPr>
          </a:lstStyle>
          <a:p>
            <a:endParaRPr/>
          </a:p>
        </p:txBody>
      </p:sp>
      <p:sp>
        <p:nvSpPr>
          <p:cNvPr id="167" name="Google Shape;167;p20"/>
          <p:cNvSpPr txBox="1">
            <a:spLocks noGrp="1"/>
          </p:cNvSpPr>
          <p:nvPr>
            <p:ph type="subTitle" idx="7"/>
          </p:nvPr>
        </p:nvSpPr>
        <p:spPr>
          <a:xfrm>
            <a:off x="4696450" y="1321075"/>
            <a:ext cx="1914300" cy="377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boreto"/>
              <a:buNone/>
              <a:defRPr sz="1800" i="1">
                <a:solidFill>
                  <a:schemeClr val="dk1"/>
                </a:solidFill>
                <a:latin typeface="Aboreto"/>
                <a:ea typeface="Aboreto"/>
                <a:cs typeface="Aboreto"/>
                <a:sym typeface="Abore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boreto"/>
              <a:buNone/>
              <a:defRPr sz="1800">
                <a:latin typeface="Aboreto"/>
                <a:ea typeface="Aboreto"/>
                <a:cs typeface="Aboreto"/>
                <a:sym typeface="Abore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boreto"/>
              <a:buNone/>
              <a:defRPr sz="1800">
                <a:latin typeface="Aboreto"/>
                <a:ea typeface="Aboreto"/>
                <a:cs typeface="Aboreto"/>
                <a:sym typeface="Abore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boreto"/>
              <a:buNone/>
              <a:defRPr sz="1800">
                <a:latin typeface="Aboreto"/>
                <a:ea typeface="Aboreto"/>
                <a:cs typeface="Aboreto"/>
                <a:sym typeface="Abore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boreto"/>
              <a:buNone/>
              <a:defRPr sz="1800">
                <a:latin typeface="Aboreto"/>
                <a:ea typeface="Aboreto"/>
                <a:cs typeface="Aboreto"/>
                <a:sym typeface="Abore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boreto"/>
              <a:buNone/>
              <a:defRPr sz="1800">
                <a:latin typeface="Aboreto"/>
                <a:ea typeface="Aboreto"/>
                <a:cs typeface="Aboreto"/>
                <a:sym typeface="Abore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boreto"/>
              <a:buNone/>
              <a:defRPr sz="1800">
                <a:latin typeface="Aboreto"/>
                <a:ea typeface="Aboreto"/>
                <a:cs typeface="Aboreto"/>
                <a:sym typeface="Abore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boreto"/>
              <a:buNone/>
              <a:defRPr sz="1800">
                <a:latin typeface="Aboreto"/>
                <a:ea typeface="Aboreto"/>
                <a:cs typeface="Aboreto"/>
                <a:sym typeface="Abore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boreto"/>
              <a:buNone/>
              <a:defRPr sz="1800">
                <a:latin typeface="Aboreto"/>
                <a:ea typeface="Aboreto"/>
                <a:cs typeface="Aboreto"/>
                <a:sym typeface="Aboreto"/>
              </a:defRPr>
            </a:lvl9pPr>
          </a:lstStyle>
          <a:p>
            <a:endParaRPr/>
          </a:p>
        </p:txBody>
      </p:sp>
      <p:sp>
        <p:nvSpPr>
          <p:cNvPr id="168" name="Google Shape;168;p20"/>
          <p:cNvSpPr txBox="1">
            <a:spLocks noGrp="1"/>
          </p:cNvSpPr>
          <p:nvPr>
            <p:ph type="subTitle" idx="8"/>
          </p:nvPr>
        </p:nvSpPr>
        <p:spPr>
          <a:xfrm>
            <a:off x="4696450" y="3085525"/>
            <a:ext cx="1914300" cy="377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boreto"/>
              <a:buNone/>
              <a:defRPr sz="1800" i="1">
                <a:solidFill>
                  <a:schemeClr val="dk1"/>
                </a:solidFill>
                <a:latin typeface="Aboreto"/>
                <a:ea typeface="Aboreto"/>
                <a:cs typeface="Aboreto"/>
                <a:sym typeface="Abore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boreto"/>
              <a:buNone/>
              <a:defRPr sz="1800">
                <a:latin typeface="Aboreto"/>
                <a:ea typeface="Aboreto"/>
                <a:cs typeface="Aboreto"/>
                <a:sym typeface="Abore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boreto"/>
              <a:buNone/>
              <a:defRPr sz="1800">
                <a:latin typeface="Aboreto"/>
                <a:ea typeface="Aboreto"/>
                <a:cs typeface="Aboreto"/>
                <a:sym typeface="Abore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boreto"/>
              <a:buNone/>
              <a:defRPr sz="1800">
                <a:latin typeface="Aboreto"/>
                <a:ea typeface="Aboreto"/>
                <a:cs typeface="Aboreto"/>
                <a:sym typeface="Abore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boreto"/>
              <a:buNone/>
              <a:defRPr sz="1800">
                <a:latin typeface="Aboreto"/>
                <a:ea typeface="Aboreto"/>
                <a:cs typeface="Aboreto"/>
                <a:sym typeface="Abore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boreto"/>
              <a:buNone/>
              <a:defRPr sz="1800">
                <a:latin typeface="Aboreto"/>
                <a:ea typeface="Aboreto"/>
                <a:cs typeface="Aboreto"/>
                <a:sym typeface="Abore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boreto"/>
              <a:buNone/>
              <a:defRPr sz="1800">
                <a:latin typeface="Aboreto"/>
                <a:ea typeface="Aboreto"/>
                <a:cs typeface="Aboreto"/>
                <a:sym typeface="Abore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boreto"/>
              <a:buNone/>
              <a:defRPr sz="1800">
                <a:latin typeface="Aboreto"/>
                <a:ea typeface="Aboreto"/>
                <a:cs typeface="Aboreto"/>
                <a:sym typeface="Abore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boreto"/>
              <a:buNone/>
              <a:defRPr sz="1800">
                <a:latin typeface="Aboreto"/>
                <a:ea typeface="Aboreto"/>
                <a:cs typeface="Aboreto"/>
                <a:sym typeface="Aboreto"/>
              </a:defRPr>
            </a:lvl9pPr>
          </a:lstStyle>
          <a:p>
            <a:endParaRPr/>
          </a:p>
        </p:txBody>
      </p:sp>
      <p:grpSp>
        <p:nvGrpSpPr>
          <p:cNvPr id="169" name="Google Shape;169;p20"/>
          <p:cNvGrpSpPr/>
          <p:nvPr/>
        </p:nvGrpSpPr>
        <p:grpSpPr>
          <a:xfrm>
            <a:off x="7631535" y="-351429"/>
            <a:ext cx="1792173" cy="2799874"/>
            <a:chOff x="7442479" y="-491143"/>
            <a:chExt cx="1976589" cy="3087982"/>
          </a:xfrm>
        </p:grpSpPr>
        <p:pic>
          <p:nvPicPr>
            <p:cNvPr id="170" name="Google Shape;170;p2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4619114">
              <a:off x="7585950" y="-347673"/>
              <a:ext cx="1438199" cy="14381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1" name="Google Shape;171;p20"/>
            <p:cNvSpPr/>
            <p:nvPr/>
          </p:nvSpPr>
          <p:spPr>
            <a:xfrm>
              <a:off x="8284168" y="901545"/>
              <a:ext cx="1134900" cy="1134900"/>
            </a:xfrm>
            <a:prstGeom prst="ellipse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172" name="Google Shape;172;p20"/>
            <p:cNvSpPr/>
            <p:nvPr/>
          </p:nvSpPr>
          <p:spPr>
            <a:xfrm>
              <a:off x="8210824" y="580592"/>
              <a:ext cx="817200" cy="817200"/>
            </a:xfrm>
            <a:prstGeom prst="ellipse">
              <a:avLst/>
            </a:prstGeom>
            <a:solidFill>
              <a:srgbClr val="FDFEFF">
                <a:alpha val="18870"/>
              </a:srgbClr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arlow"/>
                <a:ea typeface="Barlow"/>
                <a:cs typeface="Barlow"/>
                <a:sym typeface="Barlow"/>
              </a:endParaRPr>
            </a:p>
          </p:txBody>
        </p:sp>
        <p:cxnSp>
          <p:nvCxnSpPr>
            <p:cNvPr id="173" name="Google Shape;173;p20"/>
            <p:cNvCxnSpPr/>
            <p:nvPr/>
          </p:nvCxnSpPr>
          <p:spPr>
            <a:xfrm rot="10800000">
              <a:off x="8210727" y="254139"/>
              <a:ext cx="1203900" cy="2342700"/>
            </a:xfrm>
            <a:prstGeom prst="straightConnector1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2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3"/>
          <p:cNvPicPr preferRelativeResize="0"/>
          <p:nvPr/>
        </p:nvPicPr>
        <p:blipFill rotWithShape="1">
          <a:blip r:embed="rId2">
            <a:alphaModFix/>
          </a:blip>
          <a:srcRect l="2901" t="3592" r="2910" b="3583"/>
          <a:stretch/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5323200" y="1912975"/>
            <a:ext cx="2779800" cy="90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5000">
                <a:solidFill>
                  <a:schemeClr val="accen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title" idx="2" hasCustomPrompt="1"/>
          </p:nvPr>
        </p:nvSpPr>
        <p:spPr>
          <a:xfrm>
            <a:off x="4492325" y="787925"/>
            <a:ext cx="1315800" cy="1032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0" name="Google Shape;20;p3"/>
          <p:cNvSpPr>
            <a:spLocks noGrp="1"/>
          </p:cNvSpPr>
          <p:nvPr>
            <p:ph type="pic" idx="3"/>
          </p:nvPr>
        </p:nvSpPr>
        <p:spPr>
          <a:xfrm>
            <a:off x="459100" y="1497550"/>
            <a:ext cx="3370800" cy="3370800"/>
          </a:xfrm>
          <a:prstGeom prst="ellipse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sp>
      <p:grpSp>
        <p:nvGrpSpPr>
          <p:cNvPr id="21" name="Google Shape;21;p3"/>
          <p:cNvGrpSpPr/>
          <p:nvPr/>
        </p:nvGrpSpPr>
        <p:grpSpPr>
          <a:xfrm>
            <a:off x="7677200" y="3745859"/>
            <a:ext cx="1424691" cy="1981465"/>
            <a:chOff x="7677200" y="3745859"/>
            <a:chExt cx="1424691" cy="1981465"/>
          </a:xfrm>
        </p:grpSpPr>
        <p:pic>
          <p:nvPicPr>
            <p:cNvPr id="22" name="Google Shape;22;p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677200" y="4316600"/>
              <a:ext cx="1410724" cy="1410724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3" name="Google Shape;23;p3"/>
            <p:cNvGrpSpPr/>
            <p:nvPr/>
          </p:nvGrpSpPr>
          <p:grpSpPr>
            <a:xfrm>
              <a:off x="8211791" y="3745859"/>
              <a:ext cx="890100" cy="1552500"/>
              <a:chOff x="0" y="2447959"/>
              <a:chExt cx="890100" cy="1552500"/>
            </a:xfrm>
          </p:grpSpPr>
          <p:sp>
            <p:nvSpPr>
              <p:cNvPr id="24" name="Google Shape;24;p3"/>
              <p:cNvSpPr/>
              <p:nvPr/>
            </p:nvSpPr>
            <p:spPr>
              <a:xfrm>
                <a:off x="195325" y="2861075"/>
                <a:ext cx="571800" cy="571800"/>
              </a:xfrm>
              <a:prstGeom prst="ellipse">
                <a:avLst/>
              </a:prstGeom>
              <a:solidFill>
                <a:srgbClr val="FDFEFF">
                  <a:alpha val="18870"/>
                </a:srgbClr>
              </a:solidFill>
              <a:ln w="952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Barlow"/>
                  <a:ea typeface="Barlow"/>
                  <a:cs typeface="Barlow"/>
                  <a:sym typeface="Barlow"/>
                </a:endParaRPr>
              </a:p>
            </p:txBody>
          </p:sp>
          <p:cxnSp>
            <p:nvCxnSpPr>
              <p:cNvPr id="25" name="Google Shape;25;p3"/>
              <p:cNvCxnSpPr/>
              <p:nvPr/>
            </p:nvCxnSpPr>
            <p:spPr>
              <a:xfrm rot="10800000" flipH="1">
                <a:off x="0" y="2447959"/>
                <a:ext cx="890100" cy="155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7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Google Shape;175;p21"/>
          <p:cNvPicPr preferRelativeResize="0"/>
          <p:nvPr/>
        </p:nvPicPr>
        <p:blipFill rotWithShape="1">
          <a:blip r:embed="rId2">
            <a:alphaModFix/>
          </a:blip>
          <a:srcRect l="9018" t="4701" r="11243" b="19339"/>
          <a:stretch/>
        </p:blipFill>
        <p:spPr>
          <a:xfrm rot="10800000" flipH="1">
            <a:off x="25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21"/>
          <p:cNvSpPr txBox="1">
            <a:spLocks noGrp="1"/>
          </p:cNvSpPr>
          <p:nvPr>
            <p:ph type="subTitle" idx="1"/>
          </p:nvPr>
        </p:nvSpPr>
        <p:spPr>
          <a:xfrm>
            <a:off x="1093900" y="1509300"/>
            <a:ext cx="3215700" cy="6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21"/>
          <p:cNvSpPr txBox="1">
            <a:spLocks noGrp="1"/>
          </p:cNvSpPr>
          <p:nvPr>
            <p:ph type="subTitle" idx="2"/>
          </p:nvPr>
        </p:nvSpPr>
        <p:spPr>
          <a:xfrm>
            <a:off x="5209550" y="1509300"/>
            <a:ext cx="3215700" cy="6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21"/>
          <p:cNvSpPr txBox="1">
            <a:spLocks noGrp="1"/>
          </p:cNvSpPr>
          <p:nvPr>
            <p:ph type="subTitle" idx="3"/>
          </p:nvPr>
        </p:nvSpPr>
        <p:spPr>
          <a:xfrm>
            <a:off x="5209550" y="2707000"/>
            <a:ext cx="3215700" cy="6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21"/>
          <p:cNvSpPr txBox="1">
            <a:spLocks noGrp="1"/>
          </p:cNvSpPr>
          <p:nvPr>
            <p:ph type="subTitle" idx="4"/>
          </p:nvPr>
        </p:nvSpPr>
        <p:spPr>
          <a:xfrm>
            <a:off x="1093900" y="3907175"/>
            <a:ext cx="3215700" cy="6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81" name="Google Shape;181;p21"/>
          <p:cNvSpPr txBox="1">
            <a:spLocks noGrp="1"/>
          </p:cNvSpPr>
          <p:nvPr>
            <p:ph type="subTitle" idx="5"/>
          </p:nvPr>
        </p:nvSpPr>
        <p:spPr>
          <a:xfrm>
            <a:off x="1093900" y="2709475"/>
            <a:ext cx="3215700" cy="6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82" name="Google Shape;182;p21"/>
          <p:cNvSpPr txBox="1">
            <a:spLocks noGrp="1"/>
          </p:cNvSpPr>
          <p:nvPr>
            <p:ph type="subTitle" idx="6"/>
          </p:nvPr>
        </p:nvSpPr>
        <p:spPr>
          <a:xfrm>
            <a:off x="5208300" y="3904700"/>
            <a:ext cx="3215700" cy="6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83" name="Google Shape;183;p21"/>
          <p:cNvSpPr txBox="1">
            <a:spLocks noGrp="1"/>
          </p:cNvSpPr>
          <p:nvPr>
            <p:ph type="subTitle" idx="7"/>
          </p:nvPr>
        </p:nvSpPr>
        <p:spPr>
          <a:xfrm>
            <a:off x="712900" y="1175825"/>
            <a:ext cx="2687700" cy="40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 i="1">
                <a:solidFill>
                  <a:schemeClr val="dk1"/>
                </a:solidFill>
                <a:latin typeface="Aboreto"/>
                <a:ea typeface="Aboreto"/>
                <a:cs typeface="Aboreto"/>
                <a:sym typeface="Abore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84" name="Google Shape;184;p21"/>
          <p:cNvSpPr txBox="1">
            <a:spLocks noGrp="1"/>
          </p:cNvSpPr>
          <p:nvPr>
            <p:ph type="subTitle" idx="8"/>
          </p:nvPr>
        </p:nvSpPr>
        <p:spPr>
          <a:xfrm>
            <a:off x="4828550" y="1175825"/>
            <a:ext cx="2687700" cy="40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 i="1">
                <a:solidFill>
                  <a:schemeClr val="dk1"/>
                </a:solidFill>
                <a:latin typeface="Aboreto"/>
                <a:ea typeface="Aboreto"/>
                <a:cs typeface="Aboreto"/>
                <a:sym typeface="Abore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85" name="Google Shape;185;p21"/>
          <p:cNvSpPr txBox="1">
            <a:spLocks noGrp="1"/>
          </p:cNvSpPr>
          <p:nvPr>
            <p:ph type="subTitle" idx="9"/>
          </p:nvPr>
        </p:nvSpPr>
        <p:spPr>
          <a:xfrm>
            <a:off x="712900" y="2375988"/>
            <a:ext cx="2687700" cy="40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 i="1">
                <a:solidFill>
                  <a:schemeClr val="dk1"/>
                </a:solidFill>
                <a:latin typeface="Aboreto"/>
                <a:ea typeface="Aboreto"/>
                <a:cs typeface="Aboreto"/>
                <a:sym typeface="Abore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86" name="Google Shape;186;p21"/>
          <p:cNvSpPr txBox="1">
            <a:spLocks noGrp="1"/>
          </p:cNvSpPr>
          <p:nvPr>
            <p:ph type="subTitle" idx="13"/>
          </p:nvPr>
        </p:nvSpPr>
        <p:spPr>
          <a:xfrm>
            <a:off x="4828550" y="2376000"/>
            <a:ext cx="2687700" cy="40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 i="1">
                <a:solidFill>
                  <a:schemeClr val="dk1"/>
                </a:solidFill>
                <a:latin typeface="Aboreto"/>
                <a:ea typeface="Aboreto"/>
                <a:cs typeface="Aboreto"/>
                <a:sym typeface="Abore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87" name="Google Shape;187;p21"/>
          <p:cNvSpPr txBox="1">
            <a:spLocks noGrp="1"/>
          </p:cNvSpPr>
          <p:nvPr>
            <p:ph type="subTitle" idx="14"/>
          </p:nvPr>
        </p:nvSpPr>
        <p:spPr>
          <a:xfrm>
            <a:off x="712900" y="3576175"/>
            <a:ext cx="2687700" cy="40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 i="1">
                <a:solidFill>
                  <a:schemeClr val="dk1"/>
                </a:solidFill>
                <a:latin typeface="Aboreto"/>
                <a:ea typeface="Aboreto"/>
                <a:cs typeface="Aboreto"/>
                <a:sym typeface="Abore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88" name="Google Shape;188;p21"/>
          <p:cNvSpPr txBox="1">
            <a:spLocks noGrp="1"/>
          </p:cNvSpPr>
          <p:nvPr>
            <p:ph type="subTitle" idx="15"/>
          </p:nvPr>
        </p:nvSpPr>
        <p:spPr>
          <a:xfrm>
            <a:off x="4828550" y="3573700"/>
            <a:ext cx="2687700" cy="40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 i="1">
                <a:solidFill>
                  <a:schemeClr val="dk1"/>
                </a:solidFill>
                <a:latin typeface="Aboreto"/>
                <a:ea typeface="Aboreto"/>
                <a:cs typeface="Aboreto"/>
                <a:sym typeface="Abore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pic>
        <p:nvPicPr>
          <p:cNvPr id="189" name="Google Shape;189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7199998" flipH="1">
            <a:off x="-449328" y="-780404"/>
            <a:ext cx="1522280" cy="152228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0" name="Google Shape;190;p21"/>
          <p:cNvGrpSpPr/>
          <p:nvPr/>
        </p:nvGrpSpPr>
        <p:grpSpPr>
          <a:xfrm>
            <a:off x="7933600" y="3904700"/>
            <a:ext cx="1968600" cy="1572900"/>
            <a:chOff x="7933600" y="3904700"/>
            <a:chExt cx="1968600" cy="1572900"/>
          </a:xfrm>
        </p:grpSpPr>
        <p:pic>
          <p:nvPicPr>
            <p:cNvPr id="191" name="Google Shape;191;p21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flipH="1">
              <a:off x="8453801" y="4326299"/>
              <a:ext cx="821100" cy="82110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92" name="Google Shape;192;p21"/>
            <p:cNvCxnSpPr/>
            <p:nvPr/>
          </p:nvCxnSpPr>
          <p:spPr>
            <a:xfrm rot="10800000" flipH="1">
              <a:off x="7933600" y="3904700"/>
              <a:ext cx="1968600" cy="1572900"/>
            </a:xfrm>
            <a:prstGeom prst="straightConnector1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93" name="Google Shape;193;p21"/>
            <p:cNvSpPr/>
            <p:nvPr/>
          </p:nvSpPr>
          <p:spPr>
            <a:xfrm>
              <a:off x="8012700" y="4608925"/>
              <a:ext cx="821100" cy="821100"/>
            </a:xfrm>
            <a:prstGeom prst="ellipse">
              <a:avLst/>
            </a:prstGeom>
            <a:solidFill>
              <a:srgbClr val="FDFEFF">
                <a:alpha val="18870"/>
              </a:srgbClr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_1">
    <p:bg>
      <p:bgPr>
        <a:solidFill>
          <a:schemeClr val="dk2"/>
        </a:solidFill>
        <a:effectLst/>
      </p:bgPr>
    </p:bg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Google Shape;195;p22"/>
          <p:cNvPicPr preferRelativeResize="0"/>
          <p:nvPr/>
        </p:nvPicPr>
        <p:blipFill rotWithShape="1">
          <a:blip r:embed="rId2">
            <a:alphaModFix/>
          </a:blip>
          <a:srcRect l="2464" t="2636" r="2006" b="3219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6" name="Google Shape;196;p22"/>
          <p:cNvGrpSpPr/>
          <p:nvPr/>
        </p:nvGrpSpPr>
        <p:grpSpPr>
          <a:xfrm>
            <a:off x="-614978" y="2786375"/>
            <a:ext cx="2014728" cy="2170149"/>
            <a:chOff x="-614978" y="2786375"/>
            <a:chExt cx="2014728" cy="2170149"/>
          </a:xfrm>
        </p:grpSpPr>
        <p:pic>
          <p:nvPicPr>
            <p:cNvPr id="197" name="Google Shape;197;p2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52400" y="3709175"/>
              <a:ext cx="1247349" cy="12473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8" name="Google Shape;198;p22"/>
            <p:cNvSpPr/>
            <p:nvPr/>
          </p:nvSpPr>
          <p:spPr>
            <a:xfrm>
              <a:off x="-614978" y="2895650"/>
              <a:ext cx="1506000" cy="1506000"/>
            </a:xfrm>
            <a:prstGeom prst="ellipse">
              <a:avLst/>
            </a:prstGeom>
            <a:solidFill>
              <a:srgbClr val="FDFEFF">
                <a:alpha val="18870"/>
              </a:srgbClr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arlow"/>
                <a:ea typeface="Barlow"/>
                <a:cs typeface="Barlow"/>
                <a:sym typeface="Barlow"/>
              </a:endParaRPr>
            </a:p>
          </p:txBody>
        </p:sp>
        <p:cxnSp>
          <p:nvCxnSpPr>
            <p:cNvPr id="199" name="Google Shape;199;p22"/>
            <p:cNvCxnSpPr/>
            <p:nvPr/>
          </p:nvCxnSpPr>
          <p:spPr>
            <a:xfrm>
              <a:off x="358150" y="2786375"/>
              <a:ext cx="1041600" cy="1066800"/>
            </a:xfrm>
            <a:prstGeom prst="straightConnector1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00" name="Google Shape;200;p22"/>
          <p:cNvSpPr txBox="1">
            <a:spLocks noGrp="1"/>
          </p:cNvSpPr>
          <p:nvPr>
            <p:ph type="title"/>
          </p:nvPr>
        </p:nvSpPr>
        <p:spPr>
          <a:xfrm>
            <a:off x="2189251" y="693850"/>
            <a:ext cx="4765500" cy="10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72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22"/>
          <p:cNvSpPr txBox="1">
            <a:spLocks noGrp="1"/>
          </p:cNvSpPr>
          <p:nvPr>
            <p:ph type="subTitle" idx="1"/>
          </p:nvPr>
        </p:nvSpPr>
        <p:spPr>
          <a:xfrm>
            <a:off x="3084000" y="2044650"/>
            <a:ext cx="2976000" cy="119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2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02" name="Google Shape;202;p22"/>
          <p:cNvSpPr txBox="1"/>
          <p:nvPr/>
        </p:nvSpPr>
        <p:spPr>
          <a:xfrm>
            <a:off x="2189400" y="3576325"/>
            <a:ext cx="4765500" cy="520500"/>
          </a:xfrm>
          <a:prstGeom prst="rect">
            <a:avLst/>
          </a:prstGeom>
          <a:solidFill>
            <a:srgbClr val="FDFEFF">
              <a:alpha val="6920"/>
            </a:srgbClr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accent2"/>
                </a:solidFill>
                <a:latin typeface="Barlow"/>
                <a:ea typeface="Barlow"/>
                <a:cs typeface="Barlow"/>
                <a:sym typeface="Barlow"/>
              </a:rPr>
              <a:t>CREDITS:</a:t>
            </a:r>
            <a:r>
              <a:rPr lang="en" sz="1000">
                <a:solidFill>
                  <a:schemeClr val="accent2"/>
                </a:solidFill>
                <a:latin typeface="Barlow"/>
                <a:ea typeface="Barlow"/>
                <a:cs typeface="Barlow"/>
                <a:sym typeface="Barlow"/>
              </a:rPr>
              <a:t> This presentation template was created by </a:t>
            </a:r>
            <a:r>
              <a:rPr lang="en" sz="1000" b="1" u="sng">
                <a:solidFill>
                  <a:schemeClr val="accent2"/>
                </a:solidFill>
                <a:latin typeface="Barlow"/>
                <a:ea typeface="Barlow"/>
                <a:cs typeface="Barlow"/>
                <a:sym typeface="Barlow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000">
                <a:solidFill>
                  <a:schemeClr val="accent2"/>
                </a:solidFill>
                <a:latin typeface="Barlow"/>
                <a:ea typeface="Barlow"/>
                <a:cs typeface="Barlow"/>
                <a:sym typeface="Barlow"/>
              </a:rPr>
              <a:t>, and includes icons by </a:t>
            </a:r>
            <a:r>
              <a:rPr lang="en" sz="1000" b="1" u="sng">
                <a:solidFill>
                  <a:schemeClr val="accent2"/>
                </a:solidFill>
                <a:latin typeface="Barlow"/>
                <a:ea typeface="Barlow"/>
                <a:cs typeface="Barlow"/>
                <a:sym typeface="Barlow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000">
                <a:solidFill>
                  <a:schemeClr val="accent2"/>
                </a:solidFill>
                <a:latin typeface="Barlow"/>
                <a:ea typeface="Barlow"/>
                <a:cs typeface="Barlow"/>
                <a:sym typeface="Barlow"/>
              </a:rPr>
              <a:t>, and infographics &amp; images by </a:t>
            </a:r>
            <a:r>
              <a:rPr lang="en" sz="1000" b="1" u="sng">
                <a:solidFill>
                  <a:schemeClr val="accent2"/>
                </a:solidFill>
                <a:latin typeface="Barlow"/>
                <a:ea typeface="Barlow"/>
                <a:cs typeface="Barlow"/>
                <a:sym typeface="Barlow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000" u="sng">
                <a:solidFill>
                  <a:schemeClr val="accent2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endParaRPr sz="1000" b="1" u="sng">
              <a:solidFill>
                <a:schemeClr val="accent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03" name="Google Shape;203;p22"/>
          <p:cNvSpPr/>
          <p:nvPr/>
        </p:nvSpPr>
        <p:spPr>
          <a:xfrm>
            <a:off x="8430774" y="274250"/>
            <a:ext cx="1193700" cy="1193700"/>
          </a:xfrm>
          <a:prstGeom prst="ellipse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Google Shape;205;p23"/>
          <p:cNvPicPr preferRelativeResize="0"/>
          <p:nvPr/>
        </p:nvPicPr>
        <p:blipFill rotWithShape="1">
          <a:blip r:embed="rId2">
            <a:alphaModFix/>
          </a:blip>
          <a:srcRect l="4425" t="20157" r="20176" b="5542"/>
          <a:stretch/>
        </p:blipFill>
        <p:spPr>
          <a:xfrm>
            <a:off x="25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6" name="Google Shape;206;p23"/>
          <p:cNvGrpSpPr/>
          <p:nvPr/>
        </p:nvGrpSpPr>
        <p:grpSpPr>
          <a:xfrm rot="-1261221">
            <a:off x="8101005" y="-321520"/>
            <a:ext cx="1086690" cy="2224761"/>
            <a:chOff x="132278" y="1922694"/>
            <a:chExt cx="1225385" cy="2508710"/>
          </a:xfrm>
        </p:grpSpPr>
        <p:pic>
          <p:nvPicPr>
            <p:cNvPr id="207" name="Google Shape;207;p2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15487" y="3389227"/>
              <a:ext cx="1042176" cy="1042176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08" name="Google Shape;208;p23"/>
            <p:cNvGrpSpPr/>
            <p:nvPr/>
          </p:nvGrpSpPr>
          <p:grpSpPr>
            <a:xfrm>
              <a:off x="132278" y="1922694"/>
              <a:ext cx="1161900" cy="2101500"/>
              <a:chOff x="3" y="614594"/>
              <a:chExt cx="1161900" cy="2101500"/>
            </a:xfrm>
          </p:grpSpPr>
          <p:sp>
            <p:nvSpPr>
              <p:cNvPr id="209" name="Google Shape;209;p23"/>
              <p:cNvSpPr/>
              <p:nvPr/>
            </p:nvSpPr>
            <p:spPr>
              <a:xfrm>
                <a:off x="3" y="1283925"/>
                <a:ext cx="1161900" cy="1161900"/>
              </a:xfrm>
              <a:prstGeom prst="ellipse">
                <a:avLst/>
              </a:prstGeom>
              <a:noFill/>
              <a:ln w="952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Barlow"/>
                  <a:ea typeface="Barlow"/>
                  <a:cs typeface="Barlow"/>
                  <a:sym typeface="Barlow"/>
                </a:endParaRPr>
              </a:p>
            </p:txBody>
          </p:sp>
          <p:sp>
            <p:nvSpPr>
              <p:cNvPr id="210" name="Google Shape;210;p23"/>
              <p:cNvSpPr/>
              <p:nvPr/>
            </p:nvSpPr>
            <p:spPr>
              <a:xfrm>
                <a:off x="148000" y="823950"/>
                <a:ext cx="674100" cy="674100"/>
              </a:xfrm>
              <a:prstGeom prst="ellipse">
                <a:avLst/>
              </a:prstGeom>
              <a:solidFill>
                <a:srgbClr val="FDFEFF">
                  <a:alpha val="18870"/>
                </a:srgbClr>
              </a:solidFill>
              <a:ln w="952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Barlow"/>
                  <a:ea typeface="Barlow"/>
                  <a:cs typeface="Barlow"/>
                  <a:sym typeface="Barlow"/>
                </a:endParaRPr>
              </a:p>
            </p:txBody>
          </p:sp>
          <p:cxnSp>
            <p:nvCxnSpPr>
              <p:cNvPr id="211" name="Google Shape;211;p23"/>
              <p:cNvCxnSpPr/>
              <p:nvPr/>
            </p:nvCxnSpPr>
            <p:spPr>
              <a:xfrm rot="10800000">
                <a:off x="383463" y="614594"/>
                <a:ext cx="321900" cy="2101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bg>
      <p:bgPr>
        <a:solidFill>
          <a:schemeClr val="dk2"/>
        </a:solidFill>
        <a:effectLst/>
      </p:bgPr>
    </p:bg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Google Shape;213;p24"/>
          <p:cNvPicPr preferRelativeResize="0"/>
          <p:nvPr/>
        </p:nvPicPr>
        <p:blipFill rotWithShape="1">
          <a:blip r:embed="rId2">
            <a:alphaModFix/>
          </a:blip>
          <a:srcRect l="9901" t="2434" r="1853" b="1060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4" name="Google Shape;214;p24"/>
          <p:cNvGrpSpPr/>
          <p:nvPr/>
        </p:nvGrpSpPr>
        <p:grpSpPr>
          <a:xfrm>
            <a:off x="-594462" y="-138969"/>
            <a:ext cx="1819930" cy="2447478"/>
            <a:chOff x="8038017" y="2160203"/>
            <a:chExt cx="1411674" cy="1898447"/>
          </a:xfrm>
        </p:grpSpPr>
        <p:pic>
          <p:nvPicPr>
            <p:cNvPr id="215" name="Google Shape;215;p2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9000028">
              <a:off x="8227148" y="2349325"/>
              <a:ext cx="1033412" cy="103340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6" name="Google Shape;216;p24"/>
            <p:cNvSpPr/>
            <p:nvPr/>
          </p:nvSpPr>
          <p:spPr>
            <a:xfrm>
              <a:off x="8150966" y="3029900"/>
              <a:ext cx="794100" cy="794100"/>
            </a:xfrm>
            <a:prstGeom prst="ellipse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arlow"/>
                <a:ea typeface="Barlow"/>
                <a:cs typeface="Barlow"/>
                <a:sym typeface="Barlow"/>
              </a:endParaRPr>
            </a:p>
          </p:txBody>
        </p:sp>
        <p:cxnSp>
          <p:nvCxnSpPr>
            <p:cNvPr id="217" name="Google Shape;217;p24"/>
            <p:cNvCxnSpPr/>
            <p:nvPr/>
          </p:nvCxnSpPr>
          <p:spPr>
            <a:xfrm rot="10800000" flipH="1">
              <a:off x="8346400" y="2250550"/>
              <a:ext cx="606300" cy="1808100"/>
            </a:xfrm>
            <a:prstGeom prst="straightConnector1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pic>
        <p:nvPicPr>
          <p:cNvPr id="218" name="Google Shape;218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8110473" y="4210696"/>
            <a:ext cx="1522279" cy="15222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CUSTOM"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7"/>
          <p:cNvSpPr txBox="1">
            <a:spLocks noGrp="1"/>
          </p:cNvSpPr>
          <p:nvPr>
            <p:ph type="title"/>
          </p:nvPr>
        </p:nvSpPr>
        <p:spPr>
          <a:xfrm>
            <a:off x="716775" y="510900"/>
            <a:ext cx="77106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4"/>
          <p:cNvPicPr preferRelativeResize="0"/>
          <p:nvPr/>
        </p:nvPicPr>
        <p:blipFill rotWithShape="1">
          <a:blip r:embed="rId2">
            <a:alphaModFix/>
          </a:blip>
          <a:srcRect l="941" t="1631" r="3928" b="463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720000" y="1104954"/>
            <a:ext cx="7704000" cy="36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1pPr>
            <a:lvl2pPr marL="914400" lvl="1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2pPr>
            <a:lvl3pPr marL="1371600" lvl="2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3pPr>
            <a:lvl4pPr marL="1828800" lvl="3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4pPr>
            <a:lvl5pPr marL="2286000" lvl="4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marL="2743200" lvl="5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marL="3200400" lvl="6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7pPr>
            <a:lvl8pPr marL="3657600" lvl="7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8pPr>
            <a:lvl9pPr marL="4114800" lvl="8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grpSp>
        <p:nvGrpSpPr>
          <p:cNvPr id="30" name="Google Shape;30;p4"/>
          <p:cNvGrpSpPr/>
          <p:nvPr/>
        </p:nvGrpSpPr>
        <p:grpSpPr>
          <a:xfrm>
            <a:off x="8089800" y="3884700"/>
            <a:ext cx="1297075" cy="1455850"/>
            <a:chOff x="8089800" y="3884700"/>
            <a:chExt cx="1297075" cy="1455850"/>
          </a:xfrm>
        </p:grpSpPr>
        <p:pic>
          <p:nvPicPr>
            <p:cNvPr id="31" name="Google Shape;31;p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8089800" y="4050750"/>
              <a:ext cx="1289800" cy="128980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32" name="Google Shape;32;p4"/>
            <p:cNvCxnSpPr/>
            <p:nvPr/>
          </p:nvCxnSpPr>
          <p:spPr>
            <a:xfrm rot="10800000">
              <a:off x="8640175" y="3884700"/>
              <a:ext cx="746700" cy="1233900"/>
            </a:xfrm>
            <a:prstGeom prst="straightConnector1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5"/>
          <p:cNvPicPr preferRelativeResize="0"/>
          <p:nvPr/>
        </p:nvPicPr>
        <p:blipFill rotWithShape="1">
          <a:blip r:embed="rId2">
            <a:alphaModFix/>
          </a:blip>
          <a:srcRect l="16157" t="2184" r="8444" b="23515"/>
          <a:stretch/>
        </p:blipFill>
        <p:spPr>
          <a:xfrm rot="10800000">
            <a:off x="25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subTitle" idx="1"/>
          </p:nvPr>
        </p:nvSpPr>
        <p:spPr>
          <a:xfrm>
            <a:off x="5363150" y="2435775"/>
            <a:ext cx="2695800" cy="162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subTitle" idx="2"/>
          </p:nvPr>
        </p:nvSpPr>
        <p:spPr>
          <a:xfrm>
            <a:off x="1431000" y="2435775"/>
            <a:ext cx="2695800" cy="162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subTitle" idx="3"/>
          </p:nvPr>
        </p:nvSpPr>
        <p:spPr>
          <a:xfrm>
            <a:off x="720000" y="1711450"/>
            <a:ext cx="1761900" cy="48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 i="1">
                <a:solidFill>
                  <a:schemeClr val="dk1"/>
                </a:solidFill>
                <a:latin typeface="Aboreto"/>
                <a:ea typeface="Aboreto"/>
                <a:cs typeface="Aboreto"/>
                <a:sym typeface="Abore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ubTitle" idx="4"/>
          </p:nvPr>
        </p:nvSpPr>
        <p:spPr>
          <a:xfrm>
            <a:off x="4652150" y="1711450"/>
            <a:ext cx="1761900" cy="48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 i="1">
                <a:solidFill>
                  <a:schemeClr val="dk1"/>
                </a:solidFill>
                <a:latin typeface="Aboreto"/>
                <a:ea typeface="Aboreto"/>
                <a:cs typeface="Aboreto"/>
                <a:sym typeface="Abore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grpSp>
        <p:nvGrpSpPr>
          <p:cNvPr id="40" name="Google Shape;40;p5"/>
          <p:cNvGrpSpPr/>
          <p:nvPr/>
        </p:nvGrpSpPr>
        <p:grpSpPr>
          <a:xfrm>
            <a:off x="-237957" y="-2"/>
            <a:ext cx="10131686" cy="5227314"/>
            <a:chOff x="-237957" y="-2"/>
            <a:chExt cx="10131686" cy="5227314"/>
          </a:xfrm>
        </p:grpSpPr>
        <p:grpSp>
          <p:nvGrpSpPr>
            <p:cNvPr id="41" name="Google Shape;41;p5"/>
            <p:cNvGrpSpPr/>
            <p:nvPr/>
          </p:nvGrpSpPr>
          <p:grpSpPr>
            <a:xfrm>
              <a:off x="8116466" y="-2"/>
              <a:ext cx="1777263" cy="1777256"/>
              <a:chOff x="-175409" y="3967473"/>
              <a:chExt cx="1777263" cy="1777256"/>
            </a:xfrm>
          </p:grpSpPr>
          <p:pic>
            <p:nvPicPr>
              <p:cNvPr id="42" name="Google Shape;42;p5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 rot="-3545504">
                <a:off x="65375" y="4208250"/>
                <a:ext cx="1295701" cy="1295701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43" name="Google Shape;43;p5"/>
              <p:cNvSpPr/>
              <p:nvPr/>
            </p:nvSpPr>
            <p:spPr>
              <a:xfrm>
                <a:off x="-175409" y="4013725"/>
                <a:ext cx="794100" cy="794100"/>
              </a:xfrm>
              <a:prstGeom prst="ellipse">
                <a:avLst/>
              </a:prstGeom>
              <a:noFill/>
              <a:ln w="952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Barlow"/>
                  <a:ea typeface="Barlow"/>
                  <a:cs typeface="Barlow"/>
                  <a:sym typeface="Barlow"/>
                </a:endParaRPr>
              </a:p>
            </p:txBody>
          </p:sp>
        </p:grpSp>
        <p:grpSp>
          <p:nvGrpSpPr>
            <p:cNvPr id="44" name="Google Shape;44;p5"/>
            <p:cNvGrpSpPr/>
            <p:nvPr/>
          </p:nvGrpSpPr>
          <p:grpSpPr>
            <a:xfrm>
              <a:off x="-237957" y="4064186"/>
              <a:ext cx="1199452" cy="1163126"/>
              <a:chOff x="-147625" y="3925650"/>
              <a:chExt cx="1109166" cy="1075574"/>
            </a:xfrm>
          </p:grpSpPr>
          <p:grpSp>
            <p:nvGrpSpPr>
              <p:cNvPr id="45" name="Google Shape;45;p5"/>
              <p:cNvGrpSpPr/>
              <p:nvPr/>
            </p:nvGrpSpPr>
            <p:grpSpPr>
              <a:xfrm>
                <a:off x="83029" y="4122711"/>
                <a:ext cx="878513" cy="878513"/>
                <a:chOff x="53900" y="2861075"/>
                <a:chExt cx="794100" cy="794100"/>
              </a:xfrm>
            </p:grpSpPr>
            <p:sp>
              <p:nvSpPr>
                <p:cNvPr id="46" name="Google Shape;46;p5"/>
                <p:cNvSpPr/>
                <p:nvPr/>
              </p:nvSpPr>
              <p:spPr>
                <a:xfrm>
                  <a:off x="53900" y="2861075"/>
                  <a:ext cx="794100" cy="794100"/>
                </a:xfrm>
                <a:prstGeom prst="ellipse">
                  <a:avLst/>
                </a:prstGeom>
                <a:noFill/>
                <a:ln w="9525" cap="flat" cmpd="sng">
                  <a:solidFill>
                    <a:schemeClr val="accen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Barlow"/>
                    <a:ea typeface="Barlow"/>
                    <a:cs typeface="Barlow"/>
                    <a:sym typeface="Barlow"/>
                  </a:endParaRPr>
                </a:p>
              </p:txBody>
            </p:sp>
            <p:sp>
              <p:nvSpPr>
                <p:cNvPr id="47" name="Google Shape;47;p5"/>
                <p:cNvSpPr/>
                <p:nvPr/>
              </p:nvSpPr>
              <p:spPr>
                <a:xfrm>
                  <a:off x="165055" y="2861075"/>
                  <a:ext cx="571800" cy="571800"/>
                </a:xfrm>
                <a:prstGeom prst="ellipse">
                  <a:avLst/>
                </a:prstGeom>
                <a:solidFill>
                  <a:srgbClr val="FDFEFF">
                    <a:alpha val="18870"/>
                  </a:srgbClr>
                </a:solidFill>
                <a:ln w="9525" cap="flat" cmpd="sng">
                  <a:solidFill>
                    <a:schemeClr val="accen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Barlow"/>
                    <a:ea typeface="Barlow"/>
                    <a:cs typeface="Barlow"/>
                    <a:sym typeface="Barlow"/>
                  </a:endParaRPr>
                </a:p>
              </p:txBody>
            </p:sp>
          </p:grpSp>
          <p:cxnSp>
            <p:nvCxnSpPr>
              <p:cNvPr id="48" name="Google Shape;48;p5"/>
              <p:cNvCxnSpPr/>
              <p:nvPr/>
            </p:nvCxnSpPr>
            <p:spPr>
              <a:xfrm rot="10800000" flipH="1">
                <a:off x="-147625" y="3925650"/>
                <a:ext cx="645900" cy="70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oogle Shape;50;p6"/>
          <p:cNvPicPr preferRelativeResize="0"/>
          <p:nvPr/>
        </p:nvPicPr>
        <p:blipFill rotWithShape="1">
          <a:blip r:embed="rId2">
            <a:alphaModFix/>
          </a:blip>
          <a:srcRect l="16157" t="2184" r="8444" b="23515"/>
          <a:stretch/>
        </p:blipFill>
        <p:spPr>
          <a:xfrm flipH="1">
            <a:off x="25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52" name="Google Shape;52;p6"/>
          <p:cNvGrpSpPr/>
          <p:nvPr/>
        </p:nvGrpSpPr>
        <p:grpSpPr>
          <a:xfrm>
            <a:off x="-344048" y="3548275"/>
            <a:ext cx="1263973" cy="2959200"/>
            <a:chOff x="961077" y="1960775"/>
            <a:chExt cx="1263973" cy="2959200"/>
          </a:xfrm>
        </p:grpSpPr>
        <p:pic>
          <p:nvPicPr>
            <p:cNvPr id="53" name="Google Shape;53;p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961077" y="2546199"/>
              <a:ext cx="1225875" cy="1225875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54" name="Google Shape;54;p6"/>
            <p:cNvCxnSpPr/>
            <p:nvPr/>
          </p:nvCxnSpPr>
          <p:spPr>
            <a:xfrm rot="10800000">
              <a:off x="1196350" y="1960775"/>
              <a:ext cx="1028700" cy="2959200"/>
            </a:xfrm>
            <a:prstGeom prst="straightConnector1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7"/>
          <p:cNvPicPr preferRelativeResize="0"/>
          <p:nvPr/>
        </p:nvPicPr>
        <p:blipFill rotWithShape="1">
          <a:blip r:embed="rId2">
            <a:alphaModFix/>
          </a:blip>
          <a:srcRect l="8070" t="4035" r="5893" b="1119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7"/>
          <p:cNvSpPr txBox="1">
            <a:spLocks noGrp="1"/>
          </p:cNvSpPr>
          <p:nvPr>
            <p:ph type="subTitle" idx="1"/>
          </p:nvPr>
        </p:nvSpPr>
        <p:spPr>
          <a:xfrm>
            <a:off x="720000" y="1711100"/>
            <a:ext cx="3583500" cy="289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76A28"/>
              </a:buClr>
              <a:buSzPts val="12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2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2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2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999999"/>
              </a:buClr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58" name="Google Shape;58;p7"/>
          <p:cNvSpPr>
            <a:spLocks noGrp="1"/>
          </p:cNvSpPr>
          <p:nvPr>
            <p:ph type="pic" idx="2"/>
          </p:nvPr>
        </p:nvSpPr>
        <p:spPr>
          <a:xfrm>
            <a:off x="5044850" y="1017725"/>
            <a:ext cx="3840600" cy="3840600"/>
          </a:xfrm>
          <a:prstGeom prst="ellipse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" name="Google Shape;59;p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3261000" cy="109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dk2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8"/>
          <p:cNvPicPr preferRelativeResize="0"/>
          <p:nvPr/>
        </p:nvPicPr>
        <p:blipFill rotWithShape="1">
          <a:blip r:embed="rId2">
            <a:alphaModFix/>
          </a:blip>
          <a:srcRect l="2464" t="2636" r="2006" b="3219"/>
          <a:stretch/>
        </p:blipFill>
        <p:spPr>
          <a:xfrm flipH="1"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8"/>
          <p:cNvSpPr txBox="1">
            <a:spLocks noGrp="1"/>
          </p:cNvSpPr>
          <p:nvPr>
            <p:ph type="title"/>
          </p:nvPr>
        </p:nvSpPr>
        <p:spPr>
          <a:xfrm>
            <a:off x="2317950" y="1307100"/>
            <a:ext cx="45081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10000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pic>
        <p:nvPicPr>
          <p:cNvPr id="63" name="Google Shape;63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6826052" y="3008826"/>
            <a:ext cx="2244899" cy="22448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4" name="Google Shape;64;p8"/>
          <p:cNvGrpSpPr/>
          <p:nvPr/>
        </p:nvGrpSpPr>
        <p:grpSpPr>
          <a:xfrm>
            <a:off x="-137900" y="307075"/>
            <a:ext cx="1426200" cy="804900"/>
            <a:chOff x="-137900" y="307075"/>
            <a:chExt cx="1426200" cy="804900"/>
          </a:xfrm>
        </p:grpSpPr>
        <p:sp>
          <p:nvSpPr>
            <p:cNvPr id="65" name="Google Shape;65;p8"/>
            <p:cNvSpPr/>
            <p:nvPr/>
          </p:nvSpPr>
          <p:spPr>
            <a:xfrm>
              <a:off x="-28021" y="307075"/>
              <a:ext cx="804900" cy="804900"/>
            </a:xfrm>
            <a:prstGeom prst="ellipse">
              <a:avLst/>
            </a:prstGeom>
            <a:solidFill>
              <a:srgbClr val="FDFEFF">
                <a:alpha val="18870"/>
              </a:srgbClr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arlow"/>
                <a:ea typeface="Barlow"/>
                <a:cs typeface="Barlow"/>
                <a:sym typeface="Barlow"/>
              </a:endParaRPr>
            </a:p>
          </p:txBody>
        </p:sp>
        <p:cxnSp>
          <p:nvCxnSpPr>
            <p:cNvPr id="66" name="Google Shape;66;p8"/>
            <p:cNvCxnSpPr/>
            <p:nvPr/>
          </p:nvCxnSpPr>
          <p:spPr>
            <a:xfrm rot="10800000" flipH="1">
              <a:off x="-137900" y="307075"/>
              <a:ext cx="1426200" cy="673800"/>
            </a:xfrm>
            <a:prstGeom prst="straightConnector1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dk2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9"/>
          <p:cNvPicPr preferRelativeResize="0"/>
          <p:nvPr/>
        </p:nvPicPr>
        <p:blipFill rotWithShape="1">
          <a:blip r:embed="rId2">
            <a:alphaModFix/>
          </a:blip>
          <a:srcRect l="2901" t="4344" r="2910" b="2831"/>
          <a:stretch/>
        </p:blipFill>
        <p:spPr>
          <a:xfrm flipH="1"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9"/>
          <p:cNvSpPr txBox="1">
            <a:spLocks noGrp="1"/>
          </p:cNvSpPr>
          <p:nvPr>
            <p:ph type="title"/>
          </p:nvPr>
        </p:nvSpPr>
        <p:spPr>
          <a:xfrm>
            <a:off x="2135550" y="1189100"/>
            <a:ext cx="4872900" cy="196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15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70" name="Google Shape;70;p9"/>
          <p:cNvSpPr txBox="1">
            <a:spLocks noGrp="1"/>
          </p:cNvSpPr>
          <p:nvPr>
            <p:ph type="subTitle" idx="1"/>
          </p:nvPr>
        </p:nvSpPr>
        <p:spPr>
          <a:xfrm>
            <a:off x="2135550" y="3153500"/>
            <a:ext cx="4872900" cy="67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600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2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71" name="Google Shape;71;p9"/>
          <p:cNvGrpSpPr/>
          <p:nvPr/>
        </p:nvGrpSpPr>
        <p:grpSpPr>
          <a:xfrm>
            <a:off x="-116075" y="3226851"/>
            <a:ext cx="2007200" cy="1916649"/>
            <a:chOff x="7580850" y="-974699"/>
            <a:chExt cx="2007200" cy="1916649"/>
          </a:xfrm>
        </p:grpSpPr>
        <p:pic>
          <p:nvPicPr>
            <p:cNvPr id="72" name="Google Shape;72;p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10800000">
              <a:off x="7580850" y="-974699"/>
              <a:ext cx="1563149" cy="15631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3" name="Google Shape;73;p9"/>
            <p:cNvSpPr/>
            <p:nvPr/>
          </p:nvSpPr>
          <p:spPr>
            <a:xfrm>
              <a:off x="8271729" y="137050"/>
              <a:ext cx="804900" cy="804900"/>
            </a:xfrm>
            <a:prstGeom prst="ellipse">
              <a:avLst/>
            </a:prstGeom>
            <a:solidFill>
              <a:srgbClr val="FDFEFF">
                <a:alpha val="18870"/>
              </a:srgbClr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arlow"/>
                <a:ea typeface="Barlow"/>
                <a:cs typeface="Barlow"/>
                <a:sym typeface="Barlow"/>
              </a:endParaRPr>
            </a:p>
          </p:txBody>
        </p:sp>
        <p:cxnSp>
          <p:nvCxnSpPr>
            <p:cNvPr id="74" name="Google Shape;74;p9"/>
            <p:cNvCxnSpPr/>
            <p:nvPr/>
          </p:nvCxnSpPr>
          <p:spPr>
            <a:xfrm rot="10800000" flipH="1">
              <a:off x="8161850" y="137050"/>
              <a:ext cx="1426200" cy="673800"/>
            </a:xfrm>
            <a:prstGeom prst="straightConnector1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0"/>
          <p:cNvSpPr>
            <a:spLocks noGrp="1"/>
          </p:cNvSpPr>
          <p:nvPr>
            <p:ph type="pic" idx="2"/>
          </p:nvPr>
        </p:nvSpPr>
        <p:spPr>
          <a:xfrm>
            <a:off x="0" y="-14875"/>
            <a:ext cx="9144000" cy="5158500"/>
          </a:xfrm>
          <a:prstGeom prst="rect">
            <a:avLst/>
          </a:prstGeom>
          <a:noFill/>
          <a:ln>
            <a:noFill/>
          </a:ln>
        </p:spPr>
      </p:sp>
      <p:sp>
        <p:nvSpPr>
          <p:cNvPr id="77" name="Google Shape;77;p10"/>
          <p:cNvSpPr txBox="1">
            <a:spLocks noGrp="1"/>
          </p:cNvSpPr>
          <p:nvPr>
            <p:ph type="title"/>
          </p:nvPr>
        </p:nvSpPr>
        <p:spPr>
          <a:xfrm>
            <a:off x="1105325" y="3865700"/>
            <a:ext cx="4559400" cy="7266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oreto"/>
              <a:buNone/>
              <a:defRPr sz="2800">
                <a:solidFill>
                  <a:schemeClr val="dk1"/>
                </a:solidFill>
                <a:latin typeface="Aboreto"/>
                <a:ea typeface="Aboreto"/>
                <a:cs typeface="Aboreto"/>
                <a:sym typeface="Abore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oreto"/>
              <a:buNone/>
              <a:defRPr sz="2800">
                <a:solidFill>
                  <a:schemeClr val="dk1"/>
                </a:solidFill>
                <a:latin typeface="Aboreto"/>
                <a:ea typeface="Aboreto"/>
                <a:cs typeface="Aboreto"/>
                <a:sym typeface="Abore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oreto"/>
              <a:buNone/>
              <a:defRPr sz="2800">
                <a:solidFill>
                  <a:schemeClr val="dk1"/>
                </a:solidFill>
                <a:latin typeface="Aboreto"/>
                <a:ea typeface="Aboreto"/>
                <a:cs typeface="Aboreto"/>
                <a:sym typeface="Abore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oreto"/>
              <a:buNone/>
              <a:defRPr sz="2800">
                <a:solidFill>
                  <a:schemeClr val="dk1"/>
                </a:solidFill>
                <a:latin typeface="Aboreto"/>
                <a:ea typeface="Aboreto"/>
                <a:cs typeface="Aboreto"/>
                <a:sym typeface="Abore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oreto"/>
              <a:buNone/>
              <a:defRPr sz="2800">
                <a:solidFill>
                  <a:schemeClr val="dk1"/>
                </a:solidFill>
                <a:latin typeface="Aboreto"/>
                <a:ea typeface="Aboreto"/>
                <a:cs typeface="Aboreto"/>
                <a:sym typeface="Abore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oreto"/>
              <a:buNone/>
              <a:defRPr sz="2800">
                <a:solidFill>
                  <a:schemeClr val="dk1"/>
                </a:solidFill>
                <a:latin typeface="Aboreto"/>
                <a:ea typeface="Aboreto"/>
                <a:cs typeface="Aboreto"/>
                <a:sym typeface="Abore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oreto"/>
              <a:buNone/>
              <a:defRPr sz="2800">
                <a:solidFill>
                  <a:schemeClr val="dk1"/>
                </a:solidFill>
                <a:latin typeface="Aboreto"/>
                <a:ea typeface="Aboreto"/>
                <a:cs typeface="Aboreto"/>
                <a:sym typeface="Abore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oreto"/>
              <a:buNone/>
              <a:defRPr sz="2800">
                <a:solidFill>
                  <a:schemeClr val="dk1"/>
                </a:solidFill>
                <a:latin typeface="Aboreto"/>
                <a:ea typeface="Aboreto"/>
                <a:cs typeface="Aboreto"/>
                <a:sym typeface="Abore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oreto"/>
              <a:buNone/>
              <a:defRPr sz="2800">
                <a:solidFill>
                  <a:schemeClr val="dk1"/>
                </a:solidFill>
                <a:latin typeface="Aboreto"/>
                <a:ea typeface="Aboreto"/>
                <a:cs typeface="Aboreto"/>
                <a:sym typeface="Abore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●"/>
              <a:defRPr sz="12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lvl="1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○"/>
              <a:defRPr sz="12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lvl="2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■"/>
              <a:defRPr sz="12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lvl="3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●"/>
              <a:defRPr sz="12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lvl="4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○"/>
              <a:defRPr sz="12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lvl="5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■"/>
              <a:defRPr sz="12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lvl="6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●"/>
              <a:defRPr sz="12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lvl="7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Char char="○"/>
              <a:defRPr sz="12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lvl="8" indent="-3048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Barlow"/>
              <a:buChar char="■"/>
              <a:defRPr sz="12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0E2A47"/>
        </a:solidFill>
        <a:effectLst/>
      </p:bgPr>
    </p:bg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5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221" name="Google Shape;221;p25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1" r:id="rId1"/>
    <p:sldLayoutId id="2147483672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7.xml"/><Relationship Id="rId1" Type="http://schemas.openxmlformats.org/officeDocument/2006/relationships/video" Target="https://www.youtube.com/embed/fHYTz-ZoRLw?start=137&amp;feature=oembed" TargetMode="External"/><Relationship Id="rId5" Type="http://schemas.openxmlformats.org/officeDocument/2006/relationships/image" Target="../media/image12.jpeg"/><Relationship Id="rId4" Type="http://schemas.microsoft.com/office/2018/10/relationships/comments" Target="../comments/modernComment_12B_E052E31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17.xml"/><Relationship Id="rId1" Type="http://schemas.openxmlformats.org/officeDocument/2006/relationships/video" Target="https://www.youtube.com/embed/U1NV10RuV6Y?feature=oembed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17.xml"/><Relationship Id="rId1" Type="http://schemas.openxmlformats.org/officeDocument/2006/relationships/video" Target="https://www.youtube.com/embed/dsT2FQKDJZY?feature=oembed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17.xml"/><Relationship Id="rId1" Type="http://schemas.openxmlformats.org/officeDocument/2006/relationships/video" Target="https://www.youtube.com/embed/KTudQnaz6nY?feature=oembed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4_0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D_0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31_8E3A0ADC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26.png"/><Relationship Id="rId4" Type="http://schemas.openxmlformats.org/officeDocument/2006/relationships/image" Target="../media/image25.svg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3C_B403B088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28_47FAE3F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8"/>
          <p:cNvSpPr txBox="1">
            <a:spLocks noGrp="1"/>
          </p:cNvSpPr>
          <p:nvPr>
            <p:ph type="ctrTitle"/>
          </p:nvPr>
        </p:nvSpPr>
        <p:spPr>
          <a:xfrm>
            <a:off x="359132" y="1450711"/>
            <a:ext cx="8425736" cy="172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" sz="6200" dirty="0">
                <a:solidFill>
                  <a:schemeClr val="accent2"/>
                </a:solidFill>
              </a:rPr>
              <a:t>Breathe better: </a:t>
            </a:r>
            <a:br>
              <a:rPr lang="en" sz="6200" dirty="0">
                <a:solidFill>
                  <a:schemeClr val="accent2"/>
                </a:solidFill>
              </a:rPr>
            </a:br>
            <a:r>
              <a:rPr lang="en" sz="4000" dirty="0">
                <a:solidFill>
                  <a:schemeClr val="accent2"/>
                </a:solidFill>
              </a:rPr>
              <a:t>New medications for COPD</a:t>
            </a:r>
            <a:endParaRPr sz="3600" i="1" dirty="0">
              <a:solidFill>
                <a:schemeClr val="accent2"/>
              </a:solidFill>
            </a:endParaRPr>
          </a:p>
        </p:txBody>
      </p:sp>
      <p:sp>
        <p:nvSpPr>
          <p:cNvPr id="230" name="Google Shape;230;p28"/>
          <p:cNvSpPr txBox="1">
            <a:spLocks noGrp="1"/>
          </p:cNvSpPr>
          <p:nvPr>
            <p:ph type="subTitle" idx="1"/>
          </p:nvPr>
        </p:nvSpPr>
        <p:spPr>
          <a:xfrm>
            <a:off x="4073979" y="3783425"/>
            <a:ext cx="5070021" cy="67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Hannah Ayers, PharmD</a:t>
            </a: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PGY2 Ambulatory Care Pharmacy Resident</a:t>
            </a: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University of Illinois Chicago </a:t>
            </a: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Retzky College of Pharmacy</a:t>
            </a:r>
            <a:endParaRPr dirty="0"/>
          </a:p>
        </p:txBody>
      </p:sp>
      <p:grpSp>
        <p:nvGrpSpPr>
          <p:cNvPr id="232" name="Google Shape;232;p28"/>
          <p:cNvGrpSpPr/>
          <p:nvPr/>
        </p:nvGrpSpPr>
        <p:grpSpPr>
          <a:xfrm>
            <a:off x="-276552" y="2802975"/>
            <a:ext cx="1869709" cy="2638000"/>
            <a:chOff x="33691" y="2452825"/>
            <a:chExt cx="1869709" cy="2638000"/>
          </a:xfrm>
        </p:grpSpPr>
        <p:pic>
          <p:nvPicPr>
            <p:cNvPr id="233" name="Google Shape;233;p2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3700" y="3023200"/>
              <a:ext cx="1776625" cy="17766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4" name="Google Shape;234;p2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19300" y="4206725"/>
              <a:ext cx="884100" cy="88410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35" name="Google Shape;235;p28"/>
            <p:cNvGrpSpPr/>
            <p:nvPr/>
          </p:nvGrpSpPr>
          <p:grpSpPr>
            <a:xfrm>
              <a:off x="33691" y="2452825"/>
              <a:ext cx="848000" cy="1560900"/>
              <a:chOff x="0" y="2452825"/>
              <a:chExt cx="848000" cy="1560900"/>
            </a:xfrm>
          </p:grpSpPr>
          <p:sp>
            <p:nvSpPr>
              <p:cNvPr id="236" name="Google Shape;236;p28"/>
              <p:cNvSpPr/>
              <p:nvPr/>
            </p:nvSpPr>
            <p:spPr>
              <a:xfrm>
                <a:off x="53900" y="2861075"/>
                <a:ext cx="794100" cy="794100"/>
              </a:xfrm>
              <a:prstGeom prst="ellipse">
                <a:avLst/>
              </a:prstGeom>
              <a:noFill/>
              <a:ln w="952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Barlow"/>
                  <a:ea typeface="Barlow"/>
                  <a:cs typeface="Barlow"/>
                  <a:sym typeface="Barlow"/>
                </a:endParaRPr>
              </a:p>
            </p:txBody>
          </p:sp>
          <p:sp>
            <p:nvSpPr>
              <p:cNvPr id="237" name="Google Shape;237;p28"/>
              <p:cNvSpPr/>
              <p:nvPr/>
            </p:nvSpPr>
            <p:spPr>
              <a:xfrm>
                <a:off x="195325" y="2861075"/>
                <a:ext cx="571800" cy="571800"/>
              </a:xfrm>
              <a:prstGeom prst="ellipse">
                <a:avLst/>
              </a:prstGeom>
              <a:solidFill>
                <a:srgbClr val="FDFEFF">
                  <a:alpha val="18870"/>
                </a:srgbClr>
              </a:solidFill>
              <a:ln w="952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Barlow"/>
                  <a:ea typeface="Barlow"/>
                  <a:cs typeface="Barlow"/>
                  <a:sym typeface="Barlow"/>
                </a:endParaRPr>
              </a:p>
            </p:txBody>
          </p:sp>
          <p:cxnSp>
            <p:nvCxnSpPr>
              <p:cNvPr id="238" name="Google Shape;238;p28"/>
              <p:cNvCxnSpPr/>
              <p:nvPr/>
            </p:nvCxnSpPr>
            <p:spPr>
              <a:xfrm rot="10800000" flipH="1">
                <a:off x="0" y="2452825"/>
                <a:ext cx="831000" cy="1560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14413C-1DAC-6788-C282-812B54895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your best tips?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0A2948-FF44-200E-12BF-6E151BEC29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 descr="Reverse Engineering a Pressurized Metered Dose Inhaler">
            <a:extLst>
              <a:ext uri="{FF2B5EF4-FFF2-40B4-BE49-F238E27FC236}">
                <a16:creationId xmlns:a16="http://schemas.microsoft.com/office/drawing/2014/main" id="{7E05A753-827B-C4CB-6587-29E7495FC3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543" y="1500187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Proair® HFA - Fairview Physician ...">
            <a:extLst>
              <a:ext uri="{FF2B5EF4-FFF2-40B4-BE49-F238E27FC236}">
                <a16:creationId xmlns:a16="http://schemas.microsoft.com/office/drawing/2014/main" id="{81335656-6E1D-3C10-5E52-A0DBC90D5A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7544" y="1619250"/>
            <a:ext cx="24003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15646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C2767E-7D52-4854-F9C5-2BD912723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125" y="2112"/>
            <a:ext cx="3786912" cy="572700"/>
          </a:xfrm>
        </p:spPr>
        <p:txBody>
          <a:bodyPr/>
          <a:lstStyle/>
          <a:p>
            <a:r>
              <a:rPr lang="en-US" dirty="0"/>
              <a:t>Metered Dose Inhaler</a:t>
            </a:r>
          </a:p>
        </p:txBody>
      </p:sp>
      <p:pic>
        <p:nvPicPr>
          <p:cNvPr id="4" name="Online Media 3" title="How to use Metered Dose Inhaler (MDI)">
            <a:hlinkClick r:id="" action="ppaction://media"/>
            <a:extLst>
              <a:ext uri="{FF2B5EF4-FFF2-40B4-BE49-F238E27FC236}">
                <a16:creationId xmlns:a16="http://schemas.microsoft.com/office/drawing/2014/main" id="{FD478353-098F-D4D8-B72E-36D8C2D44FE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663136" y="928382"/>
            <a:ext cx="5817728" cy="3286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528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  <p:extLst>
    <p:ext uri="{6950BFC3-D8DA-4A85-94F7-54DA5524770B}">
      <p188:commentRel xmlns:p188="http://schemas.microsoft.com/office/powerpoint/2018/8/main" r:id="rId4"/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14413C-1DAC-6788-C282-812B54895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your best tips?</a:t>
            </a:r>
          </a:p>
        </p:txBody>
      </p:sp>
      <p:pic>
        <p:nvPicPr>
          <p:cNvPr id="1028" name="Picture 4" descr="STIOLTO RESPIMAT Prescription &amp; Dosage Information - MPR">
            <a:extLst>
              <a:ext uri="{FF2B5EF4-FFF2-40B4-BE49-F238E27FC236}">
                <a16:creationId xmlns:a16="http://schemas.microsoft.com/office/drawing/2014/main" id="{21D5D996-B9CF-36DD-94DB-57D8F3E761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343" y="1102406"/>
            <a:ext cx="3179036" cy="3179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929F809-02CA-3F45-07F4-C78CF0AE9C1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5119" b="14766"/>
          <a:stretch/>
        </p:blipFill>
        <p:spPr>
          <a:xfrm>
            <a:off x="4143438" y="888761"/>
            <a:ext cx="4822371" cy="3606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3689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7BB86-CDDA-E187-B4D8-DC1F81CFE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Respimat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BEAE23-E1D7-3133-AD30-2D1236726F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Online Media 3" title="How to use Respimat inhaler">
            <a:hlinkClick r:id="" action="ppaction://media"/>
            <a:extLst>
              <a:ext uri="{FF2B5EF4-FFF2-40B4-BE49-F238E27FC236}">
                <a16:creationId xmlns:a16="http://schemas.microsoft.com/office/drawing/2014/main" id="{E2B61325-69FC-BC01-30D0-D641A3CD35E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143926" y="1204957"/>
            <a:ext cx="4856148" cy="3642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786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14413C-1DAC-6788-C282-812B54895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your best tips?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0A2948-FF44-200E-12BF-6E151BEC29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 descr="Trelegy Ellipta: Usage, Side Effects, How to Use - Drugs.com">
            <a:extLst>
              <a:ext uri="{FF2B5EF4-FFF2-40B4-BE49-F238E27FC236}">
                <a16:creationId xmlns:a16="http://schemas.microsoft.com/office/drawing/2014/main" id="{458E3B82-3040-9D0C-CE36-7E574ECE29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79" y="1163974"/>
            <a:ext cx="2855042" cy="3798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86382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192008-F402-1E11-CABC-1DD6F1559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Ellipta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BA535A-0031-6F85-2F4E-7A9ADE303D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Online Media 4" title="Ellipta® Inhaler">
            <a:hlinkClick r:id="" action="ppaction://media"/>
            <a:extLst>
              <a:ext uri="{FF2B5EF4-FFF2-40B4-BE49-F238E27FC236}">
                <a16:creationId xmlns:a16="http://schemas.microsoft.com/office/drawing/2014/main" id="{E288CB34-E4B6-080B-298C-E98B50144A2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787050" y="998387"/>
            <a:ext cx="5569900" cy="3146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160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14413C-1DAC-6788-C282-812B54895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your best tips?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0A2948-FF44-200E-12BF-6E151BEC29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 descr="Spiriva® Handihaler® - Fairview Physician Associates Network">
            <a:extLst>
              <a:ext uri="{FF2B5EF4-FFF2-40B4-BE49-F238E27FC236}">
                <a16:creationId xmlns:a16="http://schemas.microsoft.com/office/drawing/2014/main" id="{49C13D17-A8C1-D13C-9C67-887EB6981C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74" t="2994" r="12616" b="2994"/>
          <a:stretch/>
        </p:blipFill>
        <p:spPr bwMode="auto">
          <a:xfrm>
            <a:off x="2905763" y="1357050"/>
            <a:ext cx="3332473" cy="3208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5631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C2767E-7D52-4854-F9C5-2BD912723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125" y="2112"/>
            <a:ext cx="2892825" cy="572700"/>
          </a:xfrm>
        </p:spPr>
        <p:txBody>
          <a:bodyPr/>
          <a:lstStyle/>
          <a:p>
            <a:r>
              <a:rPr lang="en-US" dirty="0" err="1"/>
              <a:t>Diskus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A98A1A-6F46-95DD-F885-F227A359F8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Online Media 4" title="HandiHaler Inhaler">
            <a:hlinkClick r:id="" action="ppaction://media"/>
            <a:extLst>
              <a:ext uri="{FF2B5EF4-FFF2-40B4-BE49-F238E27FC236}">
                <a16:creationId xmlns:a16="http://schemas.microsoft.com/office/drawing/2014/main" id="{A286A55A-B3AD-4DA4-BE66-071D2CA6C4B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338760" y="678525"/>
            <a:ext cx="6466479" cy="365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127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33"/>
          <p:cNvSpPr txBox="1">
            <a:spLocks noGrp="1"/>
          </p:cNvSpPr>
          <p:nvPr>
            <p:ph type="title"/>
          </p:nvPr>
        </p:nvSpPr>
        <p:spPr>
          <a:xfrm>
            <a:off x="5323200" y="1451078"/>
            <a:ext cx="3543214" cy="90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dirty="0"/>
              <a:t>New COPD therapies</a:t>
            </a:r>
          </a:p>
        </p:txBody>
      </p:sp>
      <p:cxnSp>
        <p:nvCxnSpPr>
          <p:cNvPr id="303" name="Google Shape;303;p33"/>
          <p:cNvCxnSpPr/>
          <p:nvPr/>
        </p:nvCxnSpPr>
        <p:spPr>
          <a:xfrm rot="10800000" flipH="1">
            <a:off x="4977375" y="1203778"/>
            <a:ext cx="1345200" cy="3561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04" name="Google Shape;304;p33" descr="Woman blowing glitter from cupped hands"/>
          <p:cNvPicPr preferRelativeResize="0">
            <a:picLocks noGrp="1"/>
          </p:cNvPicPr>
          <p:nvPr>
            <p:ph type="pic" idx="3"/>
          </p:nvPr>
        </p:nvPicPr>
        <p:blipFill>
          <a:blip r:embed="rId3"/>
          <a:srcRect l="16648" r="16648"/>
          <a:stretch/>
        </p:blipFill>
        <p:spPr>
          <a:xfrm>
            <a:off x="459100" y="1497550"/>
            <a:ext cx="3370800" cy="3370800"/>
          </a:xfrm>
          <a:prstGeom prst="ellipse">
            <a:avLst/>
          </a:prstGeom>
        </p:spPr>
      </p:pic>
      <p:grpSp>
        <p:nvGrpSpPr>
          <p:cNvPr id="305" name="Google Shape;305;p33"/>
          <p:cNvGrpSpPr/>
          <p:nvPr/>
        </p:nvGrpSpPr>
        <p:grpSpPr>
          <a:xfrm>
            <a:off x="2534175" y="3194850"/>
            <a:ext cx="2087050" cy="1824025"/>
            <a:chOff x="2534175" y="3194850"/>
            <a:chExt cx="2087050" cy="1824025"/>
          </a:xfrm>
        </p:grpSpPr>
        <p:pic>
          <p:nvPicPr>
            <p:cNvPr id="306" name="Google Shape;306;p3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flipH="1">
              <a:off x="2844776" y="3194850"/>
              <a:ext cx="1776449" cy="1776449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307" name="Google Shape;307;p33"/>
            <p:cNvCxnSpPr/>
            <p:nvPr/>
          </p:nvCxnSpPr>
          <p:spPr>
            <a:xfrm rot="10800000" flipH="1">
              <a:off x="2534175" y="3445975"/>
              <a:ext cx="1968600" cy="1572900"/>
            </a:xfrm>
            <a:prstGeom prst="straightConnector1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08" name="Google Shape;308;p33"/>
            <p:cNvSpPr/>
            <p:nvPr/>
          </p:nvSpPr>
          <p:spPr>
            <a:xfrm>
              <a:off x="2613275" y="4150200"/>
              <a:ext cx="821100" cy="821100"/>
            </a:xfrm>
            <a:prstGeom prst="ellipse">
              <a:avLst/>
            </a:prstGeom>
            <a:solidFill>
              <a:srgbClr val="FDFEFF">
                <a:alpha val="18870"/>
              </a:srgbClr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294062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35"/>
          <p:cNvSpPr txBox="1">
            <a:spLocks noGrp="1"/>
          </p:cNvSpPr>
          <p:nvPr>
            <p:ph type="title"/>
          </p:nvPr>
        </p:nvSpPr>
        <p:spPr>
          <a:xfrm>
            <a:off x="713250" y="445025"/>
            <a:ext cx="463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dirty="0"/>
              <a:t>Goals of medications</a:t>
            </a:r>
            <a:endParaRPr lang="en-US" dirty="0"/>
          </a:p>
        </p:txBody>
      </p:sp>
      <p:grpSp>
        <p:nvGrpSpPr>
          <p:cNvPr id="351" name="Google Shape;351;p35"/>
          <p:cNvGrpSpPr/>
          <p:nvPr/>
        </p:nvGrpSpPr>
        <p:grpSpPr>
          <a:xfrm>
            <a:off x="2689450" y="3681050"/>
            <a:ext cx="2225700" cy="1845913"/>
            <a:chOff x="3254550" y="3555912"/>
            <a:chExt cx="2225700" cy="1845913"/>
          </a:xfrm>
        </p:grpSpPr>
        <p:pic>
          <p:nvPicPr>
            <p:cNvPr id="352" name="Google Shape;352;p3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341200" y="3555912"/>
              <a:ext cx="1776449" cy="1776449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353" name="Google Shape;353;p35"/>
            <p:cNvCxnSpPr/>
            <p:nvPr/>
          </p:nvCxnSpPr>
          <p:spPr>
            <a:xfrm rot="10800000">
              <a:off x="3254550" y="3614425"/>
              <a:ext cx="2225700" cy="1787400"/>
            </a:xfrm>
            <a:prstGeom prst="straightConnector1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54" name="Google Shape;354;p35"/>
            <p:cNvSpPr/>
            <p:nvPr/>
          </p:nvSpPr>
          <p:spPr>
            <a:xfrm flipH="1">
              <a:off x="4528050" y="4511263"/>
              <a:ext cx="821100" cy="821100"/>
            </a:xfrm>
            <a:prstGeom prst="ellipse">
              <a:avLst/>
            </a:prstGeom>
            <a:solidFill>
              <a:srgbClr val="FDFEFF">
                <a:alpha val="18870"/>
              </a:srgbClr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  <p:sp>
        <p:nvSpPr>
          <p:cNvPr id="348" name="Google Shape;348;p35"/>
          <p:cNvSpPr txBox="1">
            <a:spLocks noGrp="1"/>
          </p:cNvSpPr>
          <p:nvPr>
            <p:ph type="body" idx="1"/>
          </p:nvPr>
        </p:nvSpPr>
        <p:spPr>
          <a:xfrm>
            <a:off x="713250" y="1357050"/>
            <a:ext cx="7717500" cy="229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" sz="2000" b="1" dirty="0"/>
              <a:t>MORE prevention</a:t>
            </a:r>
          </a:p>
          <a:p>
            <a:pPr marL="171450" indent="-171450">
              <a:buFont typeface="Arial"/>
              <a:buChar char="•"/>
            </a:pPr>
            <a:r>
              <a:rPr lang="en" sz="2000" dirty="0"/>
              <a:t>Keep COPD from worsening</a:t>
            </a:r>
          </a:p>
          <a:p>
            <a:pPr marL="171450" indent="-171450">
              <a:buFont typeface="Arial"/>
              <a:buChar char="•"/>
            </a:pPr>
            <a:r>
              <a:rPr lang="en" sz="2000" dirty="0"/>
              <a:t>Decrease risk of hospitalizations </a:t>
            </a:r>
          </a:p>
          <a:p>
            <a:pPr marL="171450" indent="-171450"/>
            <a:endParaRPr lang="en" sz="2000" b="1" dirty="0"/>
          </a:p>
          <a:p>
            <a:pPr marL="0" indent="0">
              <a:buNone/>
            </a:pPr>
            <a:endParaRPr lang="en" sz="2000" b="1" dirty="0"/>
          </a:p>
          <a:p>
            <a:pPr marL="0" indent="0">
              <a:buNone/>
            </a:pPr>
            <a:r>
              <a:rPr lang="en" sz="2000" b="1" dirty="0"/>
              <a:t>LESS symptoms</a:t>
            </a:r>
          </a:p>
          <a:p>
            <a:pPr marL="171450" indent="-171450">
              <a:buFont typeface="Arial"/>
              <a:buChar char="•"/>
            </a:pPr>
            <a:r>
              <a:rPr lang="en" sz="2000" dirty="0"/>
              <a:t>Stop cough, shortness of breath, sputum production</a:t>
            </a:r>
          </a:p>
          <a:p>
            <a:pPr marL="171450" indent="-171450">
              <a:buFont typeface="Arial"/>
              <a:buChar char="•"/>
            </a:pPr>
            <a:r>
              <a:rPr lang="en" sz="2000" dirty="0"/>
              <a:t>Increase ability to be active</a:t>
            </a:r>
          </a:p>
          <a:p>
            <a:pPr marL="171450" indent="-171450">
              <a:buFont typeface="Arial"/>
              <a:buChar char="•"/>
            </a:pPr>
            <a:r>
              <a:rPr lang="en" sz="2000" dirty="0"/>
              <a:t>Improve quality of life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0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 of contents</a:t>
            </a:r>
            <a:endParaRPr/>
          </a:p>
        </p:txBody>
      </p:sp>
      <p:sp>
        <p:nvSpPr>
          <p:cNvPr id="253" name="Google Shape;253;p30"/>
          <p:cNvSpPr txBox="1">
            <a:spLocks noGrp="1"/>
          </p:cNvSpPr>
          <p:nvPr>
            <p:ph type="title" idx="2"/>
          </p:nvPr>
        </p:nvSpPr>
        <p:spPr>
          <a:xfrm>
            <a:off x="720000" y="1571713"/>
            <a:ext cx="7347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255" name="Google Shape;255;p30"/>
          <p:cNvSpPr txBox="1">
            <a:spLocks noGrp="1"/>
          </p:cNvSpPr>
          <p:nvPr>
            <p:ph type="title" idx="4"/>
          </p:nvPr>
        </p:nvSpPr>
        <p:spPr>
          <a:xfrm>
            <a:off x="3350163" y="1571721"/>
            <a:ext cx="7347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257" name="Google Shape;257;p30"/>
          <p:cNvSpPr txBox="1">
            <a:spLocks noGrp="1"/>
          </p:cNvSpPr>
          <p:nvPr>
            <p:ph type="title" idx="6"/>
          </p:nvPr>
        </p:nvSpPr>
        <p:spPr>
          <a:xfrm>
            <a:off x="5976950" y="1571721"/>
            <a:ext cx="7347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259" name="Google Shape;259;p30"/>
          <p:cNvSpPr txBox="1">
            <a:spLocks noGrp="1"/>
          </p:cNvSpPr>
          <p:nvPr>
            <p:ph type="subTitle" idx="1"/>
          </p:nvPr>
        </p:nvSpPr>
        <p:spPr>
          <a:xfrm>
            <a:off x="991325" y="2122825"/>
            <a:ext cx="2182500" cy="70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Barlow" pitchFamily="2" charset="77"/>
              </a:rPr>
              <a:t>Summarize current status of inhaler pricing in Illinois</a:t>
            </a:r>
            <a:endParaRPr dirty="0">
              <a:latin typeface="Barlow" pitchFamily="2" charset="77"/>
            </a:endParaRPr>
          </a:p>
        </p:txBody>
      </p:sp>
      <p:sp>
        <p:nvSpPr>
          <p:cNvPr id="260" name="Google Shape;260;p30"/>
          <p:cNvSpPr txBox="1">
            <a:spLocks noGrp="1"/>
          </p:cNvSpPr>
          <p:nvPr>
            <p:ph type="subTitle" idx="8"/>
          </p:nvPr>
        </p:nvSpPr>
        <p:spPr>
          <a:xfrm>
            <a:off x="3621500" y="2122825"/>
            <a:ext cx="2182500" cy="70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en-US" dirty="0">
                <a:latin typeface="Barlow" pitchFamily="2" charset="77"/>
              </a:rPr>
              <a:t>Discuss how to best use current inhaler therapy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Barlow" pitchFamily="2" charset="77"/>
            </a:endParaRPr>
          </a:p>
        </p:txBody>
      </p:sp>
      <p:sp>
        <p:nvSpPr>
          <p:cNvPr id="261" name="Google Shape;261;p30"/>
          <p:cNvSpPr txBox="1">
            <a:spLocks noGrp="1"/>
          </p:cNvSpPr>
          <p:nvPr>
            <p:ph type="subTitle" idx="9"/>
          </p:nvPr>
        </p:nvSpPr>
        <p:spPr>
          <a:xfrm>
            <a:off x="6248275" y="2122825"/>
            <a:ext cx="2182500" cy="70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Barlow" pitchFamily="2" charset="77"/>
              </a:rPr>
              <a:t>Describe potential benefits and challenges of new COPD medications</a:t>
            </a:r>
            <a:endParaRPr dirty="0">
              <a:latin typeface="Barlow" pitchFamily="2" charset="77"/>
            </a:endParaRPr>
          </a:p>
        </p:txBody>
      </p:sp>
      <p:cxnSp>
        <p:nvCxnSpPr>
          <p:cNvPr id="265" name="Google Shape;265;p30"/>
          <p:cNvCxnSpPr/>
          <p:nvPr/>
        </p:nvCxnSpPr>
        <p:spPr>
          <a:xfrm rot="10800000" flipH="1">
            <a:off x="720000" y="1918338"/>
            <a:ext cx="955500" cy="3240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6" name="Google Shape;266;p30"/>
          <p:cNvCxnSpPr/>
          <p:nvPr/>
        </p:nvCxnSpPr>
        <p:spPr>
          <a:xfrm rot="10800000" flipH="1">
            <a:off x="3350163" y="1918338"/>
            <a:ext cx="955500" cy="3240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7" name="Google Shape;267;p30"/>
          <p:cNvCxnSpPr/>
          <p:nvPr/>
        </p:nvCxnSpPr>
        <p:spPr>
          <a:xfrm rot="10800000" flipH="1">
            <a:off x="5976950" y="1918338"/>
            <a:ext cx="955500" cy="3240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39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dirty="0"/>
              <a:t>Ohtuvayre (Ensifentrine)</a:t>
            </a:r>
          </a:p>
        </p:txBody>
      </p:sp>
      <p:pic>
        <p:nvPicPr>
          <p:cNvPr id="11" name="Picture 10" descr="New COPD Treatment Widens Airways and Fights Inflammation">
            <a:extLst>
              <a:ext uri="{FF2B5EF4-FFF2-40B4-BE49-F238E27FC236}">
                <a16:creationId xmlns:a16="http://schemas.microsoft.com/office/drawing/2014/main" id="{1944E5B8-2111-25B9-F8F7-9A3C261CC5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680" y="1463979"/>
            <a:ext cx="4387241" cy="2466844"/>
          </a:xfrm>
          <a:prstGeom prst="rect">
            <a:avLst/>
          </a:prstGeom>
        </p:spPr>
      </p:pic>
      <p:sp>
        <p:nvSpPr>
          <p:cNvPr id="13" name="Google Shape;292;p32">
            <a:extLst>
              <a:ext uri="{FF2B5EF4-FFF2-40B4-BE49-F238E27FC236}">
                <a16:creationId xmlns:a16="http://schemas.microsoft.com/office/drawing/2014/main" id="{94CA9567-797B-68CE-022B-CD0FEA55D605}"/>
              </a:ext>
            </a:extLst>
          </p:cNvPr>
          <p:cNvSpPr txBox="1">
            <a:spLocks/>
          </p:cNvSpPr>
          <p:nvPr/>
        </p:nvSpPr>
        <p:spPr>
          <a:xfrm>
            <a:off x="5373070" y="2125510"/>
            <a:ext cx="3285793" cy="1138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1800" b="0" i="1" u="none" strike="noStrike" cap="none">
                <a:solidFill>
                  <a:schemeClr val="dk1"/>
                </a:solidFill>
                <a:latin typeface="Aboreto"/>
                <a:ea typeface="Aboreto"/>
                <a:cs typeface="Aboreto"/>
                <a:sym typeface="Aboreto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 b="1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 b="1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 b="1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 b="1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 b="1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 b="1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 b="1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 b="1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 marL="0" indent="0" algn="ctr"/>
            <a:r>
              <a:rPr lang="en-US" sz="2000" i="0" dirty="0">
                <a:latin typeface="Barlow"/>
              </a:rPr>
              <a:t>Approved for "maintenance treatment of chronic obstructive pulmonary disease (COPD) in adult patients"</a:t>
            </a:r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415;p39">
            <a:extLst>
              <a:ext uri="{FF2B5EF4-FFF2-40B4-BE49-F238E27FC236}">
                <a16:creationId xmlns:a16="http://schemas.microsoft.com/office/drawing/2014/main" id="{E98D8954-6FFA-BCDB-0CFC-6643B724692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dirty="0"/>
              <a:t>Would </a:t>
            </a:r>
            <a:r>
              <a:rPr lang="en" dirty="0" err="1"/>
              <a:t>ensifentrine</a:t>
            </a:r>
            <a:r>
              <a:rPr lang="en" dirty="0"/>
              <a:t> be right for me?</a:t>
            </a:r>
          </a:p>
        </p:txBody>
      </p:sp>
      <p:sp>
        <p:nvSpPr>
          <p:cNvPr id="23" name="Google Shape;348;p35">
            <a:extLst>
              <a:ext uri="{FF2B5EF4-FFF2-40B4-BE49-F238E27FC236}">
                <a16:creationId xmlns:a16="http://schemas.microsoft.com/office/drawing/2014/main" id="{FBDFCF4F-8474-8D6D-7D9F-1EC85804F4AB}"/>
              </a:ext>
            </a:extLst>
          </p:cNvPr>
          <p:cNvSpPr txBox="1">
            <a:spLocks/>
          </p:cNvSpPr>
          <p:nvPr/>
        </p:nvSpPr>
        <p:spPr>
          <a:xfrm>
            <a:off x="713250" y="1357050"/>
            <a:ext cx="7717500" cy="229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marL="0" indent="0"/>
            <a:r>
              <a:rPr lang="en" sz="1600" b="1" dirty="0"/>
              <a:t>Yes</a:t>
            </a:r>
          </a:p>
          <a:p>
            <a:pPr marL="285750" indent="-285750">
              <a:buFont typeface="Arial,Sans-Serif"/>
              <a:buChar char="•"/>
            </a:pPr>
            <a:r>
              <a:rPr lang="en" sz="1600" dirty="0"/>
              <a:t>Have shortness of breath</a:t>
            </a:r>
          </a:p>
          <a:p>
            <a:pPr marL="285750" indent="-285750">
              <a:buFont typeface="Arial"/>
              <a:buChar char="•"/>
            </a:pPr>
            <a:r>
              <a:rPr lang="en" sz="1600" dirty="0"/>
              <a:t>Currently using inhalers for COPD</a:t>
            </a:r>
          </a:p>
          <a:p>
            <a:pPr marL="285750" indent="-285750">
              <a:buFont typeface="Arial"/>
              <a:buChar char="•"/>
            </a:pPr>
            <a:r>
              <a:rPr lang="en" sz="1600" dirty="0"/>
              <a:t>Mild to moderate COPD </a:t>
            </a:r>
          </a:p>
          <a:p>
            <a:pPr marL="285750" indent="-285750">
              <a:buFont typeface="Arial"/>
              <a:buChar char="•"/>
            </a:pPr>
            <a:endParaRPr lang="en" sz="1600" b="1" dirty="0"/>
          </a:p>
          <a:p>
            <a:pPr marL="0" indent="0"/>
            <a:r>
              <a:rPr lang="en" sz="1600" b="1" dirty="0"/>
              <a:t>No </a:t>
            </a:r>
          </a:p>
          <a:p>
            <a:pPr marL="285750" indent="-285750">
              <a:buFont typeface="Arial"/>
              <a:buChar char="•"/>
            </a:pPr>
            <a:r>
              <a:rPr lang="en" sz="1600" dirty="0"/>
              <a:t>Recent worsening of symptoms</a:t>
            </a:r>
          </a:p>
          <a:p>
            <a:pPr marL="285750" indent="-285750">
              <a:buFont typeface="Arial"/>
              <a:buChar char="•"/>
            </a:pPr>
            <a:r>
              <a:rPr lang="en" sz="1600" dirty="0"/>
              <a:t>Currently using roflumilast (</a:t>
            </a:r>
            <a:r>
              <a:rPr lang="en" sz="1600" dirty="0" err="1"/>
              <a:t>Daliresp</a:t>
            </a:r>
            <a:r>
              <a:rPr lang="en" sz="1600" dirty="0"/>
              <a:t>)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32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Things to consider</a:t>
            </a:r>
            <a:endParaRPr dirty="0"/>
          </a:p>
        </p:txBody>
      </p:sp>
      <p:sp>
        <p:nvSpPr>
          <p:cNvPr id="288" name="Google Shape;288;p32"/>
          <p:cNvSpPr txBox="1">
            <a:spLocks noGrp="1"/>
          </p:cNvSpPr>
          <p:nvPr>
            <p:ph type="subTitle" idx="4"/>
          </p:nvPr>
        </p:nvSpPr>
        <p:spPr>
          <a:xfrm>
            <a:off x="469479" y="1376903"/>
            <a:ext cx="3214717" cy="79748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indent="0"/>
            <a:r>
              <a:rPr lang="en" sz="2000" i="0" dirty="0">
                <a:latin typeface="Barlow"/>
              </a:rPr>
              <a:t>Inhalation solution</a:t>
            </a:r>
          </a:p>
        </p:txBody>
      </p:sp>
      <p:sp>
        <p:nvSpPr>
          <p:cNvPr id="289" name="Google Shape;289;p32"/>
          <p:cNvSpPr txBox="1">
            <a:spLocks noGrp="1"/>
          </p:cNvSpPr>
          <p:nvPr>
            <p:ph type="subTitle" idx="5"/>
          </p:nvPr>
        </p:nvSpPr>
        <p:spPr>
          <a:xfrm>
            <a:off x="3609062" y="1353416"/>
            <a:ext cx="1930800" cy="774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indent="0"/>
            <a:r>
              <a:rPr lang="en" sz="2000" i="0" dirty="0">
                <a:latin typeface="Barlow"/>
              </a:rPr>
              <a:t>Coverage</a:t>
            </a:r>
            <a:endParaRPr lang="en-US" sz="2000" dirty="0"/>
          </a:p>
        </p:txBody>
      </p:sp>
      <p:sp>
        <p:nvSpPr>
          <p:cNvPr id="292" name="Google Shape;292;p32"/>
          <p:cNvSpPr txBox="1">
            <a:spLocks noGrp="1"/>
          </p:cNvSpPr>
          <p:nvPr>
            <p:ph type="subTitle" idx="3"/>
          </p:nvPr>
        </p:nvSpPr>
        <p:spPr>
          <a:xfrm>
            <a:off x="3689885" y="2649857"/>
            <a:ext cx="2172530" cy="14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indent="-171450">
              <a:buFont typeface="Arial"/>
              <a:buChar char="•"/>
            </a:pPr>
            <a:r>
              <a:rPr lang="en" sz="1600" dirty="0"/>
              <a:t>Medicare part B</a:t>
            </a:r>
          </a:p>
          <a:p>
            <a:pPr marL="171450" indent="-171450">
              <a:buFont typeface="Arial"/>
              <a:buChar char="•"/>
            </a:pPr>
            <a:r>
              <a:rPr lang="en" sz="1600" dirty="0"/>
              <a:t>"Bridge Program" through manufacturer</a:t>
            </a:r>
          </a:p>
          <a:p>
            <a:pPr marL="171450" indent="-171450">
              <a:buFont typeface="Arial"/>
              <a:buChar char="•"/>
            </a:pPr>
            <a:r>
              <a:rPr lang="en" sz="1600" dirty="0"/>
              <a:t>Patient assistance program</a:t>
            </a:r>
          </a:p>
          <a:p>
            <a:pPr marL="171450" indent="-171450">
              <a:buFont typeface="Arial"/>
              <a:buChar char="•"/>
            </a:pPr>
            <a:endParaRPr lang="en" sz="1600" dirty="0"/>
          </a:p>
        </p:txBody>
      </p:sp>
      <p:sp>
        <p:nvSpPr>
          <p:cNvPr id="293" name="Google Shape;293;p32"/>
          <p:cNvSpPr txBox="1">
            <a:spLocks noGrp="1"/>
          </p:cNvSpPr>
          <p:nvPr>
            <p:ph type="subTitle" idx="6"/>
          </p:nvPr>
        </p:nvSpPr>
        <p:spPr>
          <a:xfrm>
            <a:off x="6005850" y="1282958"/>
            <a:ext cx="2729334" cy="79748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indent="0"/>
            <a:r>
              <a:rPr lang="en" sz="2000" i="0" dirty="0">
                <a:latin typeface="Barlow"/>
              </a:rPr>
              <a:t>Specialty pharmacy</a:t>
            </a:r>
            <a:endParaRPr lang="en-US" sz="2000" dirty="0"/>
          </a:p>
        </p:txBody>
      </p:sp>
      <p:cxnSp>
        <p:nvCxnSpPr>
          <p:cNvPr id="294" name="Google Shape;294;p32"/>
          <p:cNvCxnSpPr/>
          <p:nvPr/>
        </p:nvCxnSpPr>
        <p:spPr>
          <a:xfrm rot="10800000" flipH="1">
            <a:off x="6247350" y="2033140"/>
            <a:ext cx="1295700" cy="1383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95" name="Google Shape;295;p32"/>
          <p:cNvCxnSpPr/>
          <p:nvPr/>
        </p:nvCxnSpPr>
        <p:spPr>
          <a:xfrm rot="10800000" flipH="1">
            <a:off x="3922212" y="2094641"/>
            <a:ext cx="1295700" cy="1383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96" name="Google Shape;296;p32"/>
          <p:cNvCxnSpPr/>
          <p:nvPr/>
        </p:nvCxnSpPr>
        <p:spPr>
          <a:xfrm rot="10800000" flipH="1">
            <a:off x="710979" y="2118128"/>
            <a:ext cx="1295700" cy="1383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" name="Google Shape;292;p32">
            <a:extLst>
              <a:ext uri="{FF2B5EF4-FFF2-40B4-BE49-F238E27FC236}">
                <a16:creationId xmlns:a16="http://schemas.microsoft.com/office/drawing/2014/main" id="{CFC841A0-719F-3C15-5000-82C5171D9E9E}"/>
              </a:ext>
            </a:extLst>
          </p:cNvPr>
          <p:cNvSpPr txBox="1">
            <a:spLocks/>
          </p:cNvSpPr>
          <p:nvPr/>
        </p:nvSpPr>
        <p:spPr>
          <a:xfrm>
            <a:off x="6245717" y="2653510"/>
            <a:ext cx="2351352" cy="14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marL="171450" indent="-171450">
              <a:buFont typeface="Arial"/>
              <a:buChar char="•"/>
            </a:pPr>
            <a:r>
              <a:rPr lang="en" sz="1600" dirty="0"/>
              <a:t>Dispense nebulizer and medication</a:t>
            </a:r>
            <a:endParaRPr lang="en-US" sz="1600" dirty="0"/>
          </a:p>
          <a:p>
            <a:pPr marL="171450" indent="-171450">
              <a:buFont typeface="Arial"/>
              <a:buChar char="•"/>
            </a:pPr>
            <a:r>
              <a:rPr lang="en" sz="1600" dirty="0"/>
              <a:t>Provide instructions for how to use medication</a:t>
            </a:r>
          </a:p>
          <a:p>
            <a:pPr marL="171450" indent="-171450">
              <a:buFont typeface="Arial"/>
              <a:buChar char="•"/>
            </a:pPr>
            <a:r>
              <a:rPr lang="en" sz="1600" dirty="0"/>
              <a:t>Schedule and ship refills</a:t>
            </a:r>
          </a:p>
          <a:p>
            <a:pPr marL="171450" indent="-171450">
              <a:buFont typeface="Arial"/>
              <a:buChar char="•"/>
            </a:pPr>
            <a:endParaRPr lang="en" sz="1600" dirty="0"/>
          </a:p>
        </p:txBody>
      </p:sp>
      <p:sp>
        <p:nvSpPr>
          <p:cNvPr id="11" name="Google Shape;292;p32">
            <a:extLst>
              <a:ext uri="{FF2B5EF4-FFF2-40B4-BE49-F238E27FC236}">
                <a16:creationId xmlns:a16="http://schemas.microsoft.com/office/drawing/2014/main" id="{9EED293B-842B-AC62-8EB9-A6DD9820A3AE}"/>
              </a:ext>
            </a:extLst>
          </p:cNvPr>
          <p:cNvSpPr txBox="1">
            <a:spLocks/>
          </p:cNvSpPr>
          <p:nvPr/>
        </p:nvSpPr>
        <p:spPr>
          <a:xfrm>
            <a:off x="718607" y="2653510"/>
            <a:ext cx="2084414" cy="14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marL="171450" indent="-171450">
              <a:buFont typeface="Arial"/>
              <a:buChar char="•"/>
            </a:pPr>
            <a:r>
              <a:rPr lang="en" sz="1600" dirty="0"/>
              <a:t>Twice daily dosing</a:t>
            </a:r>
            <a:endParaRPr lang="en-US" sz="1600" dirty="0"/>
          </a:p>
          <a:p>
            <a:pPr marL="171450" indent="-171450">
              <a:buFont typeface="Arial"/>
              <a:buChar char="•"/>
            </a:pPr>
            <a:r>
              <a:rPr lang="en" sz="1600" dirty="0"/>
              <a:t>Need a new nebulizer if current &gt; 3 years old</a:t>
            </a:r>
          </a:p>
          <a:p>
            <a:pPr marL="171450" indent="-171450">
              <a:buFont typeface="Arial"/>
              <a:buChar char="•"/>
            </a:pPr>
            <a:endParaRPr lang="en" sz="1600" dirty="0"/>
          </a:p>
        </p:txBody>
      </p:sp>
    </p:spTree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 descr="Blue Jay TAKE A BREATH Compressor Nebulizer">
            <a:extLst>
              <a:ext uri="{FF2B5EF4-FFF2-40B4-BE49-F238E27FC236}">
                <a16:creationId xmlns:a16="http://schemas.microsoft.com/office/drawing/2014/main" id="{A8394870-5C98-6A47-DA03-6F83510943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4704" y="511479"/>
            <a:ext cx="5154591" cy="4120542"/>
          </a:xfrm>
          <a:prstGeom prst="rect">
            <a:avLst/>
          </a:prstGeom>
        </p:spPr>
      </p:pic>
    </p:spTree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39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dirty="0"/>
              <a:t>Dupixent (dupilumab)</a:t>
            </a:r>
          </a:p>
        </p:txBody>
      </p:sp>
      <p:sp>
        <p:nvSpPr>
          <p:cNvPr id="13" name="Google Shape;292;p32">
            <a:extLst>
              <a:ext uri="{FF2B5EF4-FFF2-40B4-BE49-F238E27FC236}">
                <a16:creationId xmlns:a16="http://schemas.microsoft.com/office/drawing/2014/main" id="{94CA9567-797B-68CE-022B-CD0FEA55D605}"/>
              </a:ext>
            </a:extLst>
          </p:cNvPr>
          <p:cNvSpPr txBox="1">
            <a:spLocks/>
          </p:cNvSpPr>
          <p:nvPr/>
        </p:nvSpPr>
        <p:spPr>
          <a:xfrm>
            <a:off x="5326097" y="1428750"/>
            <a:ext cx="3285793" cy="1138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1800" b="0" i="1" u="none" strike="noStrike" cap="none">
                <a:solidFill>
                  <a:schemeClr val="dk1"/>
                </a:solidFill>
                <a:latin typeface="Aboreto"/>
                <a:ea typeface="Aboreto"/>
                <a:cs typeface="Aboreto"/>
                <a:sym typeface="Aboreto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 b="1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 b="1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 b="1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 b="1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 b="1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 b="1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 b="1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 b="1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 marL="0" indent="0" algn="ctr"/>
            <a:r>
              <a:rPr lang="en-US" sz="2000" i="0" dirty="0">
                <a:latin typeface="Barlow"/>
              </a:rPr>
              <a:t>Approved for "</a:t>
            </a:r>
            <a:r>
              <a:rPr lang="en-US" sz="2000" i="0" dirty="0">
                <a:solidFill>
                  <a:srgbClr val="263857"/>
                </a:solidFill>
                <a:latin typeface="Barlow"/>
              </a:rPr>
              <a:t>as an add-on maintenance treatment of adult patients with inadequately</a:t>
            </a:r>
          </a:p>
          <a:p>
            <a:pPr marL="0" indent="0" algn="ctr"/>
            <a:r>
              <a:rPr lang="en-US" sz="2000" i="0" dirty="0">
                <a:solidFill>
                  <a:srgbClr val="263857"/>
                </a:solidFill>
                <a:latin typeface="Barlow"/>
              </a:rPr>
              <a:t>controlled chronic obstructive pulmonary disease (COPD) and an</a:t>
            </a:r>
          </a:p>
          <a:p>
            <a:pPr marL="0" indent="0" algn="ctr"/>
            <a:r>
              <a:rPr lang="en-US" sz="2000" i="0" dirty="0">
                <a:solidFill>
                  <a:srgbClr val="263857"/>
                </a:solidFill>
                <a:latin typeface="Barlow"/>
              </a:rPr>
              <a:t>eosinophilic phenotype</a:t>
            </a:r>
            <a:r>
              <a:rPr lang="en-US" sz="2000" i="0" dirty="0">
                <a:latin typeface="Barlow"/>
              </a:rPr>
              <a:t>"</a:t>
            </a:r>
            <a:endParaRPr lang="en-US" dirty="0"/>
          </a:p>
        </p:txBody>
      </p:sp>
      <p:pic>
        <p:nvPicPr>
          <p:cNvPr id="2" name="Picture 1" descr="Dupixent (Dupilumab) Approved for Kids 5 and Under With Atopic Dermatitis  (Eczema)">
            <a:extLst>
              <a:ext uri="{FF2B5EF4-FFF2-40B4-BE49-F238E27FC236}">
                <a16:creationId xmlns:a16="http://schemas.microsoft.com/office/drawing/2014/main" id="{95614E48-50B2-4988-332E-E9BC2B56B7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681" y="1831540"/>
            <a:ext cx="4050604" cy="2278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460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415;p39">
            <a:extLst>
              <a:ext uri="{FF2B5EF4-FFF2-40B4-BE49-F238E27FC236}">
                <a16:creationId xmlns:a16="http://schemas.microsoft.com/office/drawing/2014/main" id="{E98D8954-6FFA-BCDB-0CFC-6643B724692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dirty="0"/>
              <a:t>Would dupilumab be right for me?</a:t>
            </a:r>
          </a:p>
        </p:txBody>
      </p:sp>
      <p:sp>
        <p:nvSpPr>
          <p:cNvPr id="23" name="Google Shape;348;p35">
            <a:extLst>
              <a:ext uri="{FF2B5EF4-FFF2-40B4-BE49-F238E27FC236}">
                <a16:creationId xmlns:a16="http://schemas.microsoft.com/office/drawing/2014/main" id="{FBDFCF4F-8474-8D6D-7D9F-1EC85804F4AB}"/>
              </a:ext>
            </a:extLst>
          </p:cNvPr>
          <p:cNvSpPr txBox="1">
            <a:spLocks/>
          </p:cNvSpPr>
          <p:nvPr/>
        </p:nvSpPr>
        <p:spPr>
          <a:xfrm>
            <a:off x="713250" y="1357050"/>
            <a:ext cx="7717500" cy="229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marL="0" indent="0"/>
            <a:r>
              <a:rPr lang="en" sz="1600" b="1" dirty="0"/>
              <a:t>Yes</a:t>
            </a:r>
          </a:p>
          <a:p>
            <a:pPr marL="285750" indent="-285750">
              <a:buFont typeface="Arial"/>
              <a:buChar char="•"/>
            </a:pPr>
            <a:r>
              <a:rPr lang="en" sz="1600" dirty="0"/>
              <a:t>Currently using multiple inhaled medications for COPD</a:t>
            </a:r>
          </a:p>
          <a:p>
            <a:pPr marL="285750" indent="-285750">
              <a:buFont typeface="Arial"/>
              <a:buChar char="•"/>
            </a:pPr>
            <a:r>
              <a:rPr lang="en" sz="1600" dirty="0"/>
              <a:t>Have shortness of breath, cough, or wheezing</a:t>
            </a:r>
          </a:p>
          <a:p>
            <a:pPr marL="285750" indent="-285750">
              <a:buFont typeface="Arial"/>
              <a:buChar char="•"/>
            </a:pPr>
            <a:r>
              <a:rPr lang="en" sz="1600" dirty="0"/>
              <a:t>Elevated 'inflammatory markers'</a:t>
            </a:r>
          </a:p>
          <a:p>
            <a:pPr marL="285750" indent="-285750">
              <a:buFont typeface="Arial"/>
              <a:buChar char="•"/>
            </a:pPr>
            <a:r>
              <a:rPr lang="en" sz="1600" dirty="0"/>
              <a:t>Recent worsening of symptoms</a:t>
            </a:r>
          </a:p>
          <a:p>
            <a:pPr marL="285750" indent="-285750">
              <a:buFont typeface="Arial"/>
              <a:buChar char="•"/>
            </a:pPr>
            <a:r>
              <a:rPr lang="en" sz="1600" dirty="0"/>
              <a:t>Concurrent conditions: </a:t>
            </a:r>
            <a:r>
              <a:rPr lang="en" sz="1600" dirty="0">
                <a:solidFill>
                  <a:srgbClr val="263857"/>
                </a:solidFill>
                <a:ea typeface="Roboto"/>
                <a:cs typeface="Roboto"/>
              </a:rPr>
              <a:t>atopic dermatitis, asthma, chronic rhinosinusitis with nasal polyposis (CRSwNP), eosinophilic esophagitis (EoE), prurigo nodularis and chronic spontaneous urticaria</a:t>
            </a:r>
          </a:p>
          <a:p>
            <a:pPr marL="285750" indent="-285750">
              <a:buFont typeface="Arial"/>
              <a:buChar char="•"/>
            </a:pPr>
            <a:endParaRPr lang="en" sz="1600" dirty="0">
              <a:solidFill>
                <a:srgbClr val="263857"/>
              </a:solidFill>
              <a:ea typeface="Roboto"/>
              <a:cs typeface="Roboto"/>
            </a:endParaRPr>
          </a:p>
          <a:p>
            <a:pPr marL="0" indent="0"/>
            <a:r>
              <a:rPr lang="en" sz="1600" b="1" dirty="0">
                <a:solidFill>
                  <a:srgbClr val="263857"/>
                </a:solidFill>
                <a:ea typeface="Roboto"/>
                <a:cs typeface="Roboto"/>
              </a:rPr>
              <a:t>No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sz="1600" dirty="0">
                <a:solidFill>
                  <a:srgbClr val="263857"/>
                </a:solidFill>
                <a:ea typeface="Roboto"/>
                <a:cs typeface="Roboto"/>
              </a:rPr>
              <a:t>Bronchospasms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sz="1600" dirty="0">
                <a:solidFill>
                  <a:srgbClr val="263857"/>
                </a:solidFill>
                <a:ea typeface="Roboto"/>
                <a:cs typeface="Roboto"/>
              </a:rPr>
              <a:t>Self-injections</a:t>
            </a:r>
            <a:endParaRPr lang="en" sz="1600" dirty="0">
              <a:solidFill>
                <a:srgbClr val="263857"/>
              </a:solidFill>
            </a:endParaRPr>
          </a:p>
          <a:p>
            <a:pPr marL="0" indent="0"/>
            <a:endParaRPr lang="en" sz="1600" b="1" dirty="0"/>
          </a:p>
          <a:p>
            <a:pPr marL="285750" indent="-285750">
              <a:buFont typeface="Arial"/>
              <a:buChar char="•"/>
            </a:pPr>
            <a:endParaRPr lang="en" sz="1600" b="1" dirty="0"/>
          </a:p>
        </p:txBody>
      </p:sp>
    </p:spTree>
    <p:extLst>
      <p:ext uri="{BB962C8B-B14F-4D97-AF65-F5344CB8AC3E}">
        <p14:creationId xmlns:p14="http://schemas.microsoft.com/office/powerpoint/2010/main" val="2386168540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32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Things to consider</a:t>
            </a:r>
            <a:endParaRPr dirty="0"/>
          </a:p>
        </p:txBody>
      </p:sp>
      <p:sp>
        <p:nvSpPr>
          <p:cNvPr id="288" name="Google Shape;288;p32"/>
          <p:cNvSpPr txBox="1">
            <a:spLocks noGrp="1"/>
          </p:cNvSpPr>
          <p:nvPr>
            <p:ph type="subTitle" idx="4"/>
          </p:nvPr>
        </p:nvSpPr>
        <p:spPr>
          <a:xfrm>
            <a:off x="469479" y="1376903"/>
            <a:ext cx="3214717" cy="79748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indent="0"/>
            <a:r>
              <a:rPr lang="en" sz="2000" i="0" dirty="0">
                <a:latin typeface="Barlow"/>
              </a:rPr>
              <a:t>Injection</a:t>
            </a:r>
            <a:endParaRPr lang="en-US" dirty="0"/>
          </a:p>
        </p:txBody>
      </p:sp>
      <p:sp>
        <p:nvSpPr>
          <p:cNvPr id="289" name="Google Shape;289;p32"/>
          <p:cNvSpPr txBox="1">
            <a:spLocks noGrp="1"/>
          </p:cNvSpPr>
          <p:nvPr>
            <p:ph type="subTitle" idx="5"/>
          </p:nvPr>
        </p:nvSpPr>
        <p:spPr>
          <a:xfrm>
            <a:off x="3609062" y="1353416"/>
            <a:ext cx="1930800" cy="774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indent="0"/>
            <a:r>
              <a:rPr lang="en" sz="2000" i="0" dirty="0">
                <a:latin typeface="Barlow"/>
              </a:rPr>
              <a:t>Coverage</a:t>
            </a:r>
            <a:endParaRPr lang="en-US" sz="2000" dirty="0"/>
          </a:p>
        </p:txBody>
      </p:sp>
      <p:sp>
        <p:nvSpPr>
          <p:cNvPr id="292" name="Google Shape;292;p32"/>
          <p:cNvSpPr txBox="1">
            <a:spLocks noGrp="1"/>
          </p:cNvSpPr>
          <p:nvPr>
            <p:ph type="subTitle" idx="3"/>
          </p:nvPr>
        </p:nvSpPr>
        <p:spPr>
          <a:xfrm>
            <a:off x="3689885" y="2649857"/>
            <a:ext cx="1845300" cy="14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indent="-171450">
              <a:buFont typeface="Arial"/>
              <a:buChar char="•"/>
            </a:pPr>
            <a:r>
              <a:rPr lang="en" sz="1600" i="1" dirty="0"/>
              <a:t>Dupixent </a:t>
            </a:r>
            <a:r>
              <a:rPr lang="en" sz="1600" i="1" dirty="0" err="1"/>
              <a:t>MyWay</a:t>
            </a:r>
            <a:r>
              <a:rPr lang="en" sz="1600" i="1" dirty="0"/>
              <a:t> </a:t>
            </a:r>
            <a:r>
              <a:rPr lang="en" sz="1600" dirty="0"/>
              <a:t> copay assistance up to $13,000 per year</a:t>
            </a:r>
            <a:endParaRPr lang="en-US" i="1" dirty="0" err="1"/>
          </a:p>
          <a:p>
            <a:pPr marL="171450" indent="-171450">
              <a:buFont typeface="Arial"/>
              <a:buChar char="•"/>
            </a:pPr>
            <a:r>
              <a:rPr lang="en" sz="1600" dirty="0"/>
              <a:t>Patient assistance program</a:t>
            </a:r>
          </a:p>
          <a:p>
            <a:pPr marL="171450" indent="-171450">
              <a:buFont typeface="Arial"/>
              <a:buChar char="•"/>
            </a:pPr>
            <a:endParaRPr lang="en" dirty="0"/>
          </a:p>
          <a:p>
            <a:pPr marL="171450" indent="-171450">
              <a:buFont typeface="Arial"/>
              <a:buChar char="•"/>
            </a:pPr>
            <a:endParaRPr lang="en" sz="1600" dirty="0"/>
          </a:p>
        </p:txBody>
      </p:sp>
      <p:sp>
        <p:nvSpPr>
          <p:cNvPr id="293" name="Google Shape;293;p32"/>
          <p:cNvSpPr txBox="1">
            <a:spLocks noGrp="1"/>
          </p:cNvSpPr>
          <p:nvPr>
            <p:ph type="subTitle" idx="6"/>
          </p:nvPr>
        </p:nvSpPr>
        <p:spPr>
          <a:xfrm>
            <a:off x="6005850" y="1282958"/>
            <a:ext cx="2729334" cy="79748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indent="0"/>
            <a:r>
              <a:rPr lang="en" sz="2000" i="0" dirty="0">
                <a:latin typeface="Barlow"/>
              </a:rPr>
              <a:t>Specialty pharmacy</a:t>
            </a:r>
            <a:endParaRPr lang="en-US" sz="2000" dirty="0"/>
          </a:p>
        </p:txBody>
      </p:sp>
      <p:cxnSp>
        <p:nvCxnSpPr>
          <p:cNvPr id="294" name="Google Shape;294;p32"/>
          <p:cNvCxnSpPr/>
          <p:nvPr/>
        </p:nvCxnSpPr>
        <p:spPr>
          <a:xfrm rot="10800000" flipH="1">
            <a:off x="6247350" y="2033140"/>
            <a:ext cx="1295700" cy="1383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95" name="Google Shape;295;p32"/>
          <p:cNvCxnSpPr/>
          <p:nvPr/>
        </p:nvCxnSpPr>
        <p:spPr>
          <a:xfrm rot="10800000" flipH="1">
            <a:off x="3922212" y="2094641"/>
            <a:ext cx="1295700" cy="1383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96" name="Google Shape;296;p32"/>
          <p:cNvCxnSpPr/>
          <p:nvPr/>
        </p:nvCxnSpPr>
        <p:spPr>
          <a:xfrm rot="10800000" flipH="1">
            <a:off x="710979" y="2118128"/>
            <a:ext cx="1295700" cy="1383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" name="Google Shape;292;p32">
            <a:extLst>
              <a:ext uri="{FF2B5EF4-FFF2-40B4-BE49-F238E27FC236}">
                <a16:creationId xmlns:a16="http://schemas.microsoft.com/office/drawing/2014/main" id="{CFC841A0-719F-3C15-5000-82C5171D9E9E}"/>
              </a:ext>
            </a:extLst>
          </p:cNvPr>
          <p:cNvSpPr txBox="1">
            <a:spLocks/>
          </p:cNvSpPr>
          <p:nvPr/>
        </p:nvSpPr>
        <p:spPr>
          <a:xfrm>
            <a:off x="6245717" y="2653510"/>
            <a:ext cx="2265894" cy="14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marL="171450" indent="-171450">
              <a:buFont typeface="Arial"/>
              <a:buChar char="•"/>
            </a:pPr>
            <a:r>
              <a:rPr lang="en" sz="1600" dirty="0"/>
              <a:t>Dispense medication</a:t>
            </a:r>
            <a:endParaRPr lang="en-US" sz="1600" dirty="0"/>
          </a:p>
          <a:p>
            <a:pPr marL="171450" indent="-171450">
              <a:buFont typeface="Arial"/>
              <a:buChar char="•"/>
            </a:pPr>
            <a:r>
              <a:rPr lang="en" sz="1600" dirty="0"/>
              <a:t>Provide instructions for how to use medication</a:t>
            </a:r>
          </a:p>
          <a:p>
            <a:pPr marL="171450" indent="-171450">
              <a:buFont typeface="Arial"/>
              <a:buChar char="•"/>
            </a:pPr>
            <a:r>
              <a:rPr lang="en" sz="1600" dirty="0"/>
              <a:t>Schedule and ship refills</a:t>
            </a:r>
          </a:p>
          <a:p>
            <a:pPr marL="171450" indent="-171450">
              <a:buFont typeface="Arial"/>
              <a:buChar char="•"/>
            </a:pPr>
            <a:endParaRPr lang="en" sz="1600" dirty="0"/>
          </a:p>
        </p:txBody>
      </p:sp>
      <p:sp>
        <p:nvSpPr>
          <p:cNvPr id="11" name="Google Shape;292;p32">
            <a:extLst>
              <a:ext uri="{FF2B5EF4-FFF2-40B4-BE49-F238E27FC236}">
                <a16:creationId xmlns:a16="http://schemas.microsoft.com/office/drawing/2014/main" id="{9EED293B-842B-AC62-8EB9-A6DD9820A3AE}"/>
              </a:ext>
            </a:extLst>
          </p:cNvPr>
          <p:cNvSpPr txBox="1">
            <a:spLocks/>
          </p:cNvSpPr>
          <p:nvPr/>
        </p:nvSpPr>
        <p:spPr>
          <a:xfrm>
            <a:off x="718607" y="2653510"/>
            <a:ext cx="2260746" cy="14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marL="171450" indent="-171450">
              <a:buFont typeface="Arial"/>
              <a:buChar char="•"/>
            </a:pPr>
            <a:r>
              <a:rPr lang="en" sz="1600" dirty="0"/>
              <a:t>Every 2 weeks </a:t>
            </a:r>
            <a:endParaRPr lang="en-US" sz="1600" dirty="0"/>
          </a:p>
          <a:p>
            <a:pPr marL="171450" indent="-171450">
              <a:buFont typeface="Arial"/>
              <a:buChar char="•"/>
            </a:pPr>
            <a:r>
              <a:rPr lang="en" sz="1600" dirty="0"/>
              <a:t>Inject under the skin</a:t>
            </a:r>
          </a:p>
          <a:p>
            <a:pPr marL="171450" indent="-171450">
              <a:buFont typeface="Arial"/>
              <a:buChar char="•"/>
            </a:pPr>
            <a:r>
              <a:rPr lang="en" sz="1600" dirty="0"/>
              <a:t>Can be administered at home</a:t>
            </a:r>
          </a:p>
          <a:p>
            <a:pPr marL="171450" indent="-171450">
              <a:buFont typeface="Arial"/>
              <a:buChar char="•"/>
            </a:pPr>
            <a:endParaRPr lang="en" sz="1600" dirty="0"/>
          </a:p>
          <a:p>
            <a:pPr marL="171450" indent="-171450">
              <a:buFont typeface="Arial"/>
              <a:buChar char="•"/>
            </a:pPr>
            <a:endParaRPr lang="en" sz="1600" dirty="0"/>
          </a:p>
        </p:txBody>
      </p:sp>
    </p:spTree>
    <p:extLst>
      <p:ext uri="{BB962C8B-B14F-4D97-AF65-F5344CB8AC3E}">
        <p14:creationId xmlns:p14="http://schemas.microsoft.com/office/powerpoint/2010/main" val="31980465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 descr="DUPIXENT® (dupilumab) Nasal Polyps Dosage &amp; Administration">
            <a:extLst>
              <a:ext uri="{FF2B5EF4-FFF2-40B4-BE49-F238E27FC236}">
                <a16:creationId xmlns:a16="http://schemas.microsoft.com/office/drawing/2014/main" id="{C9261621-18F8-7898-2902-53DEDD3C66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96003" y="795805"/>
            <a:ext cx="2743200" cy="3551889"/>
          </a:xfrm>
          <a:prstGeom prst="rect">
            <a:avLst/>
          </a:prstGeom>
        </p:spPr>
      </p:pic>
      <p:pic>
        <p:nvPicPr>
          <p:cNvPr id="3" name="Picture 2" descr="How DUPIXENT® (dupilumab) is Taken: EoE Dosing">
            <a:extLst>
              <a:ext uri="{FF2B5EF4-FFF2-40B4-BE49-F238E27FC236}">
                <a16:creationId xmlns:a16="http://schemas.microsoft.com/office/drawing/2014/main" id="{F2886C72-3171-6EAE-1F43-2D16D783B2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3544" y="1560699"/>
            <a:ext cx="3909685" cy="2014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4643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32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Summary</a:t>
            </a:r>
            <a:endParaRPr dirty="0"/>
          </a:p>
        </p:txBody>
      </p:sp>
      <p:sp>
        <p:nvSpPr>
          <p:cNvPr id="288" name="Google Shape;288;p32"/>
          <p:cNvSpPr txBox="1">
            <a:spLocks noGrp="1"/>
          </p:cNvSpPr>
          <p:nvPr>
            <p:ph type="subTitle" idx="4"/>
          </p:nvPr>
        </p:nvSpPr>
        <p:spPr>
          <a:xfrm>
            <a:off x="984404" y="1373954"/>
            <a:ext cx="3214717" cy="79748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indent="0"/>
            <a:r>
              <a:rPr lang="en" sz="2000" i="0" dirty="0">
                <a:latin typeface="Barlow"/>
              </a:rPr>
              <a:t>Inhaler pricing</a:t>
            </a:r>
            <a:endParaRPr lang="en-US" dirty="0"/>
          </a:p>
        </p:txBody>
      </p:sp>
      <p:sp>
        <p:nvSpPr>
          <p:cNvPr id="289" name="Google Shape;289;p32"/>
          <p:cNvSpPr txBox="1">
            <a:spLocks noGrp="1"/>
          </p:cNvSpPr>
          <p:nvPr>
            <p:ph type="subTitle" idx="5"/>
          </p:nvPr>
        </p:nvSpPr>
        <p:spPr>
          <a:xfrm>
            <a:off x="3646629" y="1353416"/>
            <a:ext cx="2142258" cy="774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indent="0"/>
            <a:r>
              <a:rPr lang="en" sz="2000" i="0" dirty="0">
                <a:latin typeface="Barlow"/>
              </a:rPr>
              <a:t>Current regimen</a:t>
            </a:r>
            <a:endParaRPr lang="en-US" sz="2000" dirty="0"/>
          </a:p>
        </p:txBody>
      </p:sp>
      <p:sp>
        <p:nvSpPr>
          <p:cNvPr id="292" name="Google Shape;292;p32"/>
          <p:cNvSpPr txBox="1">
            <a:spLocks noGrp="1"/>
          </p:cNvSpPr>
          <p:nvPr>
            <p:ph type="subTitle" idx="3"/>
          </p:nvPr>
        </p:nvSpPr>
        <p:spPr>
          <a:xfrm>
            <a:off x="3646629" y="2306135"/>
            <a:ext cx="2142258" cy="14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indent="-171450">
              <a:buFont typeface="Arial"/>
              <a:buChar char="•"/>
            </a:pPr>
            <a:r>
              <a:rPr lang="en-US" sz="1600" dirty="0"/>
              <a:t>Optimize preventive measures including smoking/vaping cessation, vaccination adherence</a:t>
            </a:r>
          </a:p>
          <a:p>
            <a:pPr marL="171450" indent="-171450">
              <a:buFont typeface="Arial"/>
              <a:buChar char="•"/>
            </a:pPr>
            <a:r>
              <a:rPr lang="en-US" sz="1600" dirty="0"/>
              <a:t>Proper inhaler technique is essential</a:t>
            </a:r>
          </a:p>
          <a:p>
            <a:pPr marL="171450" indent="-171450">
              <a:buFont typeface="Arial"/>
              <a:buChar char="•"/>
            </a:pPr>
            <a:endParaRPr lang="en" sz="1600" dirty="0"/>
          </a:p>
          <a:p>
            <a:pPr marL="171450" indent="-171450">
              <a:buFont typeface="Arial"/>
              <a:buChar char="•"/>
            </a:pPr>
            <a:endParaRPr lang="en" dirty="0"/>
          </a:p>
          <a:p>
            <a:pPr marL="171450" indent="-171450">
              <a:buFont typeface="Arial"/>
              <a:buChar char="•"/>
            </a:pPr>
            <a:endParaRPr lang="en" sz="1600" dirty="0"/>
          </a:p>
        </p:txBody>
      </p:sp>
      <p:sp>
        <p:nvSpPr>
          <p:cNvPr id="293" name="Google Shape;293;p32"/>
          <p:cNvSpPr txBox="1">
            <a:spLocks noGrp="1"/>
          </p:cNvSpPr>
          <p:nvPr>
            <p:ph type="subTitle" idx="6"/>
          </p:nvPr>
        </p:nvSpPr>
        <p:spPr>
          <a:xfrm>
            <a:off x="6005850" y="1282958"/>
            <a:ext cx="2729334" cy="79748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indent="0"/>
            <a:r>
              <a:rPr lang="en" sz="2000" i="0" dirty="0">
                <a:latin typeface="Barlow"/>
              </a:rPr>
              <a:t>New therapies</a:t>
            </a:r>
            <a:endParaRPr lang="en-US" sz="2000" dirty="0"/>
          </a:p>
        </p:txBody>
      </p:sp>
      <p:cxnSp>
        <p:nvCxnSpPr>
          <p:cNvPr id="294" name="Google Shape;294;p32"/>
          <p:cNvCxnSpPr/>
          <p:nvPr/>
        </p:nvCxnSpPr>
        <p:spPr>
          <a:xfrm rot="10800000" flipH="1">
            <a:off x="6247350" y="2033140"/>
            <a:ext cx="1295700" cy="1383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95" name="Google Shape;295;p32"/>
          <p:cNvCxnSpPr>
            <a:cxnSpLocks/>
          </p:cNvCxnSpPr>
          <p:nvPr/>
        </p:nvCxnSpPr>
        <p:spPr>
          <a:xfrm rot="10800000" flipH="1">
            <a:off x="4069908" y="2094641"/>
            <a:ext cx="1295700" cy="1383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96" name="Google Shape;296;p32"/>
          <p:cNvCxnSpPr/>
          <p:nvPr/>
        </p:nvCxnSpPr>
        <p:spPr>
          <a:xfrm rot="10800000" flipH="1">
            <a:off x="1225904" y="2115179"/>
            <a:ext cx="1295700" cy="1383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" name="Google Shape;292;p32">
            <a:extLst>
              <a:ext uri="{FF2B5EF4-FFF2-40B4-BE49-F238E27FC236}">
                <a16:creationId xmlns:a16="http://schemas.microsoft.com/office/drawing/2014/main" id="{CFC841A0-719F-3C15-5000-82C5171D9E9E}"/>
              </a:ext>
            </a:extLst>
          </p:cNvPr>
          <p:cNvSpPr txBox="1">
            <a:spLocks/>
          </p:cNvSpPr>
          <p:nvPr/>
        </p:nvSpPr>
        <p:spPr>
          <a:xfrm>
            <a:off x="6237570" y="2440642"/>
            <a:ext cx="2265894" cy="14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marL="171450" indent="-171450">
              <a:buFont typeface="Arial"/>
              <a:buChar char="•"/>
            </a:pPr>
            <a:r>
              <a:rPr lang="en-US" sz="1600" dirty="0" err="1"/>
              <a:t>Ohtuvayre</a:t>
            </a:r>
            <a:r>
              <a:rPr lang="en-US" sz="1600" dirty="0"/>
              <a:t> (ensifentrine) can help to decrease shortness of breath</a:t>
            </a:r>
          </a:p>
          <a:p>
            <a:pPr marL="171450" indent="-171450">
              <a:buFont typeface="Arial"/>
              <a:buChar char="•"/>
            </a:pPr>
            <a:r>
              <a:rPr lang="en-US" sz="1600" dirty="0"/>
              <a:t>Dupixent (dupilumab) can help to decrease hospitalizations and steroid use for chronic bronchitis type</a:t>
            </a:r>
            <a:endParaRPr lang="en" sz="1600" dirty="0"/>
          </a:p>
          <a:p>
            <a:pPr marL="171450" indent="-171450">
              <a:buFont typeface="Arial"/>
              <a:buChar char="•"/>
            </a:pPr>
            <a:endParaRPr lang="en" sz="1600" dirty="0"/>
          </a:p>
        </p:txBody>
      </p:sp>
      <p:sp>
        <p:nvSpPr>
          <p:cNvPr id="11" name="Google Shape;292;p32">
            <a:extLst>
              <a:ext uri="{FF2B5EF4-FFF2-40B4-BE49-F238E27FC236}">
                <a16:creationId xmlns:a16="http://schemas.microsoft.com/office/drawing/2014/main" id="{9EED293B-842B-AC62-8EB9-A6DD9820A3AE}"/>
              </a:ext>
            </a:extLst>
          </p:cNvPr>
          <p:cNvSpPr txBox="1">
            <a:spLocks/>
          </p:cNvSpPr>
          <p:nvPr/>
        </p:nvSpPr>
        <p:spPr>
          <a:xfrm>
            <a:off x="1233532" y="2650561"/>
            <a:ext cx="1845300" cy="14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Barlow"/>
              <a:buNone/>
              <a:defRPr sz="12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marL="171450" indent="-171450">
              <a:buFont typeface="Arial"/>
              <a:buChar char="•"/>
            </a:pPr>
            <a:r>
              <a:rPr lang="en-US" sz="1600" dirty="0"/>
              <a:t>Rescue and maintenance inhalers will cost $25/month max by January 2026</a:t>
            </a:r>
            <a:endParaRPr lang="en" sz="1600" dirty="0"/>
          </a:p>
          <a:p>
            <a:pPr marL="171450" indent="-171450">
              <a:buFont typeface="Arial"/>
              <a:buChar char="•"/>
            </a:pPr>
            <a:endParaRPr lang="en" sz="1600" dirty="0"/>
          </a:p>
          <a:p>
            <a:pPr marL="171450" indent="-171450">
              <a:buFont typeface="Arial"/>
              <a:buChar char="•"/>
            </a:pPr>
            <a:endParaRPr lang="en" sz="1600" dirty="0"/>
          </a:p>
        </p:txBody>
      </p:sp>
    </p:spTree>
    <p:extLst>
      <p:ext uri="{BB962C8B-B14F-4D97-AF65-F5344CB8AC3E}">
        <p14:creationId xmlns:p14="http://schemas.microsoft.com/office/powerpoint/2010/main" val="3020140680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42"/>
          <p:cNvSpPr txBox="1">
            <a:spLocks noGrp="1"/>
          </p:cNvSpPr>
          <p:nvPr>
            <p:ph type="title"/>
          </p:nvPr>
        </p:nvSpPr>
        <p:spPr>
          <a:xfrm>
            <a:off x="407096" y="1369675"/>
            <a:ext cx="8325789" cy="158868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 dirty="0"/>
              <a:t>Questions</a:t>
            </a:r>
            <a:r>
              <a:rPr lang="en" dirty="0"/>
              <a:t>?</a:t>
            </a:r>
            <a:endParaRPr lang="en-US" dirty="0"/>
          </a:p>
        </p:txBody>
      </p:sp>
      <p:cxnSp>
        <p:nvCxnSpPr>
          <p:cNvPr id="468" name="Google Shape;468;p42"/>
          <p:cNvCxnSpPr/>
          <p:nvPr/>
        </p:nvCxnSpPr>
        <p:spPr>
          <a:xfrm rot="10800000" flipH="1">
            <a:off x="5499750" y="2989675"/>
            <a:ext cx="1056000" cy="7062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469" name="Google Shape;469;p42"/>
          <p:cNvGrpSpPr/>
          <p:nvPr/>
        </p:nvGrpSpPr>
        <p:grpSpPr>
          <a:xfrm>
            <a:off x="-1009799" y="1960775"/>
            <a:ext cx="2726849" cy="3636776"/>
            <a:chOff x="-501799" y="1960775"/>
            <a:chExt cx="2726849" cy="3636776"/>
          </a:xfrm>
        </p:grpSpPr>
        <p:pic>
          <p:nvPicPr>
            <p:cNvPr id="470" name="Google Shape;470;p4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-501799" y="3061200"/>
              <a:ext cx="2536351" cy="25363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1" name="Google Shape;471;p4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961077" y="2546199"/>
              <a:ext cx="1225875" cy="1225875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472" name="Google Shape;472;p42"/>
            <p:cNvCxnSpPr/>
            <p:nvPr/>
          </p:nvCxnSpPr>
          <p:spPr>
            <a:xfrm rot="10800000">
              <a:off x="1196350" y="1960775"/>
              <a:ext cx="1028700" cy="2959200"/>
            </a:xfrm>
            <a:prstGeom prst="straightConnector1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96B74A35-6F0C-3F03-0F0D-A43F41E945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42950" y="3434075"/>
            <a:ext cx="2219395" cy="952500"/>
          </a:xfrm>
        </p:spPr>
        <p:txBody>
          <a:bodyPr/>
          <a:lstStyle/>
          <a:p>
            <a:r>
              <a:rPr lang="en-US" dirty="0"/>
              <a:t>Hannah Ayers</a:t>
            </a:r>
          </a:p>
          <a:p>
            <a:r>
              <a:rPr lang="en-US" dirty="0"/>
              <a:t>Hayers3@uic.edu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33"/>
          <p:cNvSpPr txBox="1">
            <a:spLocks noGrp="1"/>
          </p:cNvSpPr>
          <p:nvPr>
            <p:ph type="title"/>
          </p:nvPr>
        </p:nvSpPr>
        <p:spPr>
          <a:xfrm>
            <a:off x="5323200" y="1912975"/>
            <a:ext cx="3543214" cy="90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IL Public Act 103-0951</a:t>
            </a:r>
            <a:r>
              <a:rPr lang="en-US" dirty="0"/>
              <a:t> </a:t>
            </a:r>
            <a:endParaRPr dirty="0"/>
          </a:p>
        </p:txBody>
      </p:sp>
      <p:cxnSp>
        <p:nvCxnSpPr>
          <p:cNvPr id="303" name="Google Shape;303;p33"/>
          <p:cNvCxnSpPr/>
          <p:nvPr/>
        </p:nvCxnSpPr>
        <p:spPr>
          <a:xfrm rot="10800000" flipH="1">
            <a:off x="4977375" y="1665675"/>
            <a:ext cx="1345200" cy="3561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04" name="Google Shape;304;p33" descr="Columns outside supreme court building"/>
          <p:cNvPicPr preferRelativeResize="0">
            <a:picLocks noGrp="1"/>
          </p:cNvPicPr>
          <p:nvPr>
            <p:ph type="pic" idx="3"/>
          </p:nvPr>
        </p:nvPicPr>
        <p:blipFill>
          <a:blip r:embed="rId3"/>
          <a:srcRect l="16667" r="16667"/>
          <a:stretch/>
        </p:blipFill>
        <p:spPr>
          <a:xfrm>
            <a:off x="459100" y="1497550"/>
            <a:ext cx="3370800" cy="3370800"/>
          </a:xfrm>
          <a:prstGeom prst="ellipse">
            <a:avLst/>
          </a:prstGeom>
        </p:spPr>
      </p:pic>
      <p:grpSp>
        <p:nvGrpSpPr>
          <p:cNvPr id="305" name="Google Shape;305;p33"/>
          <p:cNvGrpSpPr/>
          <p:nvPr/>
        </p:nvGrpSpPr>
        <p:grpSpPr>
          <a:xfrm>
            <a:off x="2534175" y="3194850"/>
            <a:ext cx="2087050" cy="1824025"/>
            <a:chOff x="2534175" y="3194850"/>
            <a:chExt cx="2087050" cy="1824025"/>
          </a:xfrm>
        </p:grpSpPr>
        <p:pic>
          <p:nvPicPr>
            <p:cNvPr id="306" name="Google Shape;306;p3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flipH="1">
              <a:off x="2844776" y="3194850"/>
              <a:ext cx="1776449" cy="1776449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307" name="Google Shape;307;p33"/>
            <p:cNvCxnSpPr/>
            <p:nvPr/>
          </p:nvCxnSpPr>
          <p:spPr>
            <a:xfrm rot="10800000" flipH="1">
              <a:off x="2534175" y="3445975"/>
              <a:ext cx="1968600" cy="1572900"/>
            </a:xfrm>
            <a:prstGeom prst="straightConnector1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08" name="Google Shape;308;p33"/>
            <p:cNvSpPr/>
            <p:nvPr/>
          </p:nvSpPr>
          <p:spPr>
            <a:xfrm>
              <a:off x="2613275" y="4150200"/>
              <a:ext cx="821100" cy="821100"/>
            </a:xfrm>
            <a:prstGeom prst="ellipse">
              <a:avLst/>
            </a:prstGeom>
            <a:solidFill>
              <a:srgbClr val="FDFEFF">
                <a:alpha val="18870"/>
              </a:srgbClr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>
          <a:extLst>
            <a:ext uri="{FF2B5EF4-FFF2-40B4-BE49-F238E27FC236}">
              <a16:creationId xmlns:a16="http://schemas.microsoft.com/office/drawing/2014/main" id="{E2755F54-89E0-BA98-E960-0B6E6CE25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1">
            <a:extLst>
              <a:ext uri="{FF2B5EF4-FFF2-40B4-BE49-F238E27FC236}">
                <a16:creationId xmlns:a16="http://schemas.microsoft.com/office/drawing/2014/main" id="{B4F004EB-7076-B9F1-6372-2E4FC52D77D9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720000" y="1711100"/>
            <a:ext cx="7518146" cy="289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spcBef>
                <a:spcPts val="1000"/>
              </a:spcBef>
            </a:pPr>
            <a:r>
              <a:rPr lang="en-US" sz="2000" b="1" dirty="0"/>
              <a:t>Prescription Inhalers</a:t>
            </a:r>
            <a:r>
              <a:rPr lang="en-US" sz="2000" dirty="0"/>
              <a:t>: monthly price capped at $25 including rescue or maintenance inhalers</a:t>
            </a:r>
          </a:p>
          <a:p>
            <a:pPr lvl="1" algn="l">
              <a:buChar char="●"/>
            </a:pPr>
            <a:r>
              <a:rPr lang="en" sz="2000" dirty="0"/>
              <a:t>National effort to decrease cost of essential medications</a:t>
            </a:r>
          </a:p>
          <a:p>
            <a:pPr lvl="1" algn="l">
              <a:buChar char="●"/>
            </a:pPr>
            <a:r>
              <a:rPr lang="en" sz="2000" dirty="0"/>
              <a:t>Manufacturers</a:t>
            </a:r>
            <a:r>
              <a:rPr lang="en" sz="2000" b="1" dirty="0"/>
              <a:t> </a:t>
            </a:r>
            <a:r>
              <a:rPr lang="en" sz="2000" dirty="0"/>
              <a:t>must adapt pricing models</a:t>
            </a:r>
            <a:endParaRPr lang="en" sz="2000" b="1" dirty="0"/>
          </a:p>
          <a:p>
            <a:pPr>
              <a:spcBef>
                <a:spcPts val="1000"/>
              </a:spcBef>
            </a:pPr>
            <a:r>
              <a:rPr lang="en-US" sz="2000" b="1" dirty="0"/>
              <a:t>Implementation </a:t>
            </a:r>
            <a:r>
              <a:rPr lang="en-US" sz="2000" dirty="0"/>
              <a:t>by January 2026</a:t>
            </a:r>
            <a:endParaRPr sz="2000" dirty="0"/>
          </a:p>
        </p:txBody>
      </p:sp>
      <p:sp>
        <p:nvSpPr>
          <p:cNvPr id="277" name="Google Shape;277;p31">
            <a:extLst>
              <a:ext uri="{FF2B5EF4-FFF2-40B4-BE49-F238E27FC236}">
                <a16:creationId xmlns:a16="http://schemas.microsoft.com/office/drawing/2014/main" id="{A51DBFBC-22AD-29CF-E9A7-AA870E468B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3261000" cy="109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August 9, 2024</a:t>
            </a:r>
            <a:endParaRPr dirty="0"/>
          </a:p>
        </p:txBody>
      </p:sp>
      <p:grpSp>
        <p:nvGrpSpPr>
          <p:cNvPr id="278" name="Google Shape;278;p31">
            <a:extLst>
              <a:ext uri="{FF2B5EF4-FFF2-40B4-BE49-F238E27FC236}">
                <a16:creationId xmlns:a16="http://schemas.microsoft.com/office/drawing/2014/main" id="{778D637C-26FE-D80E-DB82-A636147A3DF2}"/>
              </a:ext>
            </a:extLst>
          </p:cNvPr>
          <p:cNvGrpSpPr/>
          <p:nvPr/>
        </p:nvGrpSpPr>
        <p:grpSpPr>
          <a:xfrm>
            <a:off x="7232300" y="2250550"/>
            <a:ext cx="2113601" cy="2892949"/>
            <a:chOff x="7232300" y="2250550"/>
            <a:chExt cx="2113601" cy="2892949"/>
          </a:xfrm>
        </p:grpSpPr>
        <p:pic>
          <p:nvPicPr>
            <p:cNvPr id="279" name="Google Shape;279;p31">
              <a:extLst>
                <a:ext uri="{FF2B5EF4-FFF2-40B4-BE49-F238E27FC236}">
                  <a16:creationId xmlns:a16="http://schemas.microsoft.com/office/drawing/2014/main" id="{569827D4-2849-5C41-9BB4-12920563299F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7232300" y="3029900"/>
              <a:ext cx="2113598" cy="21135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0" name="Google Shape;280;p31">
              <a:extLst>
                <a:ext uri="{FF2B5EF4-FFF2-40B4-BE49-F238E27FC236}">
                  <a16:creationId xmlns:a16="http://schemas.microsoft.com/office/drawing/2014/main" id="{E1355DA5-76BA-BDEC-49A7-AB578F529A66}"/>
                </a:ext>
              </a:extLst>
            </p:cNvPr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 rot="9000028">
              <a:off x="8123358" y="2474450"/>
              <a:ext cx="1033412" cy="103340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1" name="Google Shape;281;p31">
              <a:extLst>
                <a:ext uri="{FF2B5EF4-FFF2-40B4-BE49-F238E27FC236}">
                  <a16:creationId xmlns:a16="http://schemas.microsoft.com/office/drawing/2014/main" id="{97DB21D4-5B71-AD62-C11A-B42996C0BD16}"/>
                </a:ext>
              </a:extLst>
            </p:cNvPr>
            <p:cNvSpPr/>
            <p:nvPr/>
          </p:nvSpPr>
          <p:spPr>
            <a:xfrm>
              <a:off x="8150966" y="3029900"/>
              <a:ext cx="794100" cy="794100"/>
            </a:xfrm>
            <a:prstGeom prst="ellipse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arlow"/>
                <a:ea typeface="Barlow"/>
                <a:cs typeface="Barlow"/>
                <a:sym typeface="Barlow"/>
              </a:endParaRPr>
            </a:p>
          </p:txBody>
        </p:sp>
        <p:cxnSp>
          <p:nvCxnSpPr>
            <p:cNvPr id="282" name="Google Shape;282;p31">
              <a:extLst>
                <a:ext uri="{FF2B5EF4-FFF2-40B4-BE49-F238E27FC236}">
                  <a16:creationId xmlns:a16="http://schemas.microsoft.com/office/drawing/2014/main" id="{91D7CB04-0357-451D-6DB0-F894A04CFBB3}"/>
                </a:ext>
              </a:extLst>
            </p:cNvPr>
            <p:cNvCxnSpPr/>
            <p:nvPr/>
          </p:nvCxnSpPr>
          <p:spPr>
            <a:xfrm rot="10800000" flipH="1">
              <a:off x="8346400" y="2250550"/>
              <a:ext cx="606300" cy="1808100"/>
            </a:xfrm>
            <a:prstGeom prst="straightConnector1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1207624694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>
          <a:extLst>
            <a:ext uri="{FF2B5EF4-FFF2-40B4-BE49-F238E27FC236}">
              <a16:creationId xmlns:a16="http://schemas.microsoft.com/office/drawing/2014/main" id="{B67E097F-4CCB-622A-6834-0CD3FFD0C2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1">
            <a:extLst>
              <a:ext uri="{FF2B5EF4-FFF2-40B4-BE49-F238E27FC236}">
                <a16:creationId xmlns:a16="http://schemas.microsoft.com/office/drawing/2014/main" id="{992E2171-3505-BE62-09DD-DA2F4A293562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720000" y="1711100"/>
            <a:ext cx="7518146" cy="289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spcBef>
                <a:spcPts val="1000"/>
              </a:spcBef>
            </a:pPr>
            <a:r>
              <a:rPr lang="en-US" sz="2000" b="1" dirty="0"/>
              <a:t>Maximum price for out-of-pocket cost of $35</a:t>
            </a:r>
          </a:p>
          <a:p>
            <a:pPr marL="914400">
              <a:spcBef>
                <a:spcPts val="1000"/>
              </a:spcBef>
              <a:buClr>
                <a:srgbClr val="E76A28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AstraZeneca</a:t>
            </a:r>
            <a:r>
              <a:rPr lang="en-US" sz="2000" b="1" dirty="0"/>
              <a:t>  </a:t>
            </a:r>
          </a:p>
          <a:p>
            <a:pPr marL="914400">
              <a:spcBef>
                <a:spcPts val="1000"/>
              </a:spcBef>
              <a:buClr>
                <a:srgbClr val="E76A28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Boehringer Ingelheim</a:t>
            </a:r>
          </a:p>
          <a:p>
            <a:pPr marL="914400">
              <a:spcBef>
                <a:spcPts val="1000"/>
              </a:spcBef>
              <a:buClr>
                <a:srgbClr val="E76A28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GSK – January  2025</a:t>
            </a:r>
          </a:p>
          <a:p>
            <a:pPr marL="914400">
              <a:spcBef>
                <a:spcPts val="1000"/>
              </a:spcBef>
              <a:buClr>
                <a:srgbClr val="E76A28"/>
              </a:buClr>
              <a:buFont typeface="Arial" panose="020B0604020202020204" pitchFamily="34" charset="0"/>
              <a:buChar char="•"/>
            </a:pPr>
            <a:endParaRPr sz="2000" dirty="0"/>
          </a:p>
        </p:txBody>
      </p:sp>
      <p:sp>
        <p:nvSpPr>
          <p:cNvPr id="277" name="Google Shape;277;p31">
            <a:extLst>
              <a:ext uri="{FF2B5EF4-FFF2-40B4-BE49-F238E27FC236}">
                <a16:creationId xmlns:a16="http://schemas.microsoft.com/office/drawing/2014/main" id="{165FCA1C-2931-F572-4542-1B42D50DDC4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4757854" cy="109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Manufacturer Monthly Caps</a:t>
            </a:r>
            <a:endParaRPr dirty="0"/>
          </a:p>
        </p:txBody>
      </p:sp>
      <p:grpSp>
        <p:nvGrpSpPr>
          <p:cNvPr id="278" name="Google Shape;278;p31">
            <a:extLst>
              <a:ext uri="{FF2B5EF4-FFF2-40B4-BE49-F238E27FC236}">
                <a16:creationId xmlns:a16="http://schemas.microsoft.com/office/drawing/2014/main" id="{0C7EF937-EB71-6DFB-9245-6241286B3BD1}"/>
              </a:ext>
            </a:extLst>
          </p:cNvPr>
          <p:cNvGrpSpPr/>
          <p:nvPr/>
        </p:nvGrpSpPr>
        <p:grpSpPr>
          <a:xfrm>
            <a:off x="7232300" y="2250550"/>
            <a:ext cx="2113601" cy="2892949"/>
            <a:chOff x="7232300" y="2250550"/>
            <a:chExt cx="2113601" cy="2892949"/>
          </a:xfrm>
        </p:grpSpPr>
        <p:pic>
          <p:nvPicPr>
            <p:cNvPr id="279" name="Google Shape;279;p31">
              <a:extLst>
                <a:ext uri="{FF2B5EF4-FFF2-40B4-BE49-F238E27FC236}">
                  <a16:creationId xmlns:a16="http://schemas.microsoft.com/office/drawing/2014/main" id="{A36C5D15-BF4F-16CD-C027-1F8C1ED964B4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232300" y="3029900"/>
              <a:ext cx="2113598" cy="21135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0" name="Google Shape;280;p31">
              <a:extLst>
                <a:ext uri="{FF2B5EF4-FFF2-40B4-BE49-F238E27FC236}">
                  <a16:creationId xmlns:a16="http://schemas.microsoft.com/office/drawing/2014/main" id="{7B2DA7C6-0DB9-8017-4A43-E9F0DEA5ADBC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9000028">
              <a:off x="8123358" y="2474450"/>
              <a:ext cx="1033412" cy="103340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1" name="Google Shape;281;p31">
              <a:extLst>
                <a:ext uri="{FF2B5EF4-FFF2-40B4-BE49-F238E27FC236}">
                  <a16:creationId xmlns:a16="http://schemas.microsoft.com/office/drawing/2014/main" id="{AC36C251-5C9A-0656-1A0C-1A30E131E33E}"/>
                </a:ext>
              </a:extLst>
            </p:cNvPr>
            <p:cNvSpPr/>
            <p:nvPr/>
          </p:nvSpPr>
          <p:spPr>
            <a:xfrm>
              <a:off x="8150966" y="3029900"/>
              <a:ext cx="794100" cy="794100"/>
            </a:xfrm>
            <a:prstGeom prst="ellipse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arlow"/>
                <a:ea typeface="Barlow"/>
                <a:cs typeface="Barlow"/>
                <a:sym typeface="Barlow"/>
              </a:endParaRPr>
            </a:p>
          </p:txBody>
        </p:sp>
        <p:cxnSp>
          <p:nvCxnSpPr>
            <p:cNvPr id="282" name="Google Shape;282;p31">
              <a:extLst>
                <a:ext uri="{FF2B5EF4-FFF2-40B4-BE49-F238E27FC236}">
                  <a16:creationId xmlns:a16="http://schemas.microsoft.com/office/drawing/2014/main" id="{46E71391-E0DA-9198-B94C-D4F955F39F4E}"/>
                </a:ext>
              </a:extLst>
            </p:cNvPr>
            <p:cNvCxnSpPr/>
            <p:nvPr/>
          </p:nvCxnSpPr>
          <p:spPr>
            <a:xfrm rot="10800000" flipH="1">
              <a:off x="8346400" y="2250550"/>
              <a:ext cx="606300" cy="1808100"/>
            </a:xfrm>
            <a:prstGeom prst="straightConnector1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40098417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>
          <a:extLst>
            <a:ext uri="{FF2B5EF4-FFF2-40B4-BE49-F238E27FC236}">
              <a16:creationId xmlns:a16="http://schemas.microsoft.com/office/drawing/2014/main" id="{51F719CD-1212-5C5F-75E3-729DD07ECD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8" name="Google Shape;278;p31">
            <a:extLst>
              <a:ext uri="{FF2B5EF4-FFF2-40B4-BE49-F238E27FC236}">
                <a16:creationId xmlns:a16="http://schemas.microsoft.com/office/drawing/2014/main" id="{25238BEE-8498-B5E4-1666-A45B67023D1D}"/>
              </a:ext>
            </a:extLst>
          </p:cNvPr>
          <p:cNvGrpSpPr/>
          <p:nvPr/>
        </p:nvGrpSpPr>
        <p:grpSpPr>
          <a:xfrm>
            <a:off x="7232300" y="2250550"/>
            <a:ext cx="2113601" cy="2892949"/>
            <a:chOff x="7232300" y="2250550"/>
            <a:chExt cx="2113601" cy="2892949"/>
          </a:xfrm>
        </p:grpSpPr>
        <p:pic>
          <p:nvPicPr>
            <p:cNvPr id="279" name="Google Shape;279;p31">
              <a:extLst>
                <a:ext uri="{FF2B5EF4-FFF2-40B4-BE49-F238E27FC236}">
                  <a16:creationId xmlns:a16="http://schemas.microsoft.com/office/drawing/2014/main" id="{DF76EF8E-E9FC-DD36-B899-D086031DBB4B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232300" y="3029900"/>
              <a:ext cx="2113598" cy="21135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0" name="Google Shape;280;p31">
              <a:extLst>
                <a:ext uri="{FF2B5EF4-FFF2-40B4-BE49-F238E27FC236}">
                  <a16:creationId xmlns:a16="http://schemas.microsoft.com/office/drawing/2014/main" id="{9A7DA955-F92F-853F-692F-17712C8B8BF7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9000028">
              <a:off x="8123358" y="2474450"/>
              <a:ext cx="1033412" cy="103340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1" name="Google Shape;281;p31">
              <a:extLst>
                <a:ext uri="{FF2B5EF4-FFF2-40B4-BE49-F238E27FC236}">
                  <a16:creationId xmlns:a16="http://schemas.microsoft.com/office/drawing/2014/main" id="{5D5C9EFF-8969-712F-EA5F-CFDDC124BCCA}"/>
                </a:ext>
              </a:extLst>
            </p:cNvPr>
            <p:cNvSpPr/>
            <p:nvPr/>
          </p:nvSpPr>
          <p:spPr>
            <a:xfrm>
              <a:off x="8150966" y="3029900"/>
              <a:ext cx="794100" cy="794100"/>
            </a:xfrm>
            <a:prstGeom prst="ellipse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arlow"/>
                <a:ea typeface="Barlow"/>
                <a:cs typeface="Barlow"/>
                <a:sym typeface="Barlow"/>
              </a:endParaRPr>
            </a:p>
          </p:txBody>
        </p:sp>
        <p:cxnSp>
          <p:nvCxnSpPr>
            <p:cNvPr id="282" name="Google Shape;282;p31">
              <a:extLst>
                <a:ext uri="{FF2B5EF4-FFF2-40B4-BE49-F238E27FC236}">
                  <a16:creationId xmlns:a16="http://schemas.microsoft.com/office/drawing/2014/main" id="{AE9280BA-2A0B-033B-6487-983F0C5DDC6E}"/>
                </a:ext>
              </a:extLst>
            </p:cNvPr>
            <p:cNvCxnSpPr/>
            <p:nvPr/>
          </p:nvCxnSpPr>
          <p:spPr>
            <a:xfrm rot="10800000" flipH="1">
              <a:off x="8346400" y="2250550"/>
              <a:ext cx="606300" cy="1808100"/>
            </a:xfrm>
            <a:prstGeom prst="straightConnector1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pic>
        <p:nvPicPr>
          <p:cNvPr id="5" name="Picture 4" descr="A poster of a variety of medication&#10;&#10;Description automatically generated with medium confidence">
            <a:extLst>
              <a:ext uri="{FF2B5EF4-FFF2-40B4-BE49-F238E27FC236}">
                <a16:creationId xmlns:a16="http://schemas.microsoft.com/office/drawing/2014/main" id="{2E3A02A9-4360-C3AC-AEBB-5CC85FA63981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85000"/>
          </a:blip>
          <a:stretch>
            <a:fillRect/>
          </a:stretch>
        </p:blipFill>
        <p:spPr>
          <a:xfrm>
            <a:off x="651600" y="62478"/>
            <a:ext cx="7772400" cy="498706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ADE66EE-1429-F57C-C25B-8FD8518DB5C1}"/>
              </a:ext>
            </a:extLst>
          </p:cNvPr>
          <p:cNvSpPr/>
          <p:nvPr/>
        </p:nvSpPr>
        <p:spPr>
          <a:xfrm>
            <a:off x="7453021" y="4210083"/>
            <a:ext cx="893379" cy="855201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AAB0AB7-3DDA-DC48-FE07-8406478DAB5E}"/>
              </a:ext>
            </a:extLst>
          </p:cNvPr>
          <p:cNvSpPr/>
          <p:nvPr/>
        </p:nvSpPr>
        <p:spPr>
          <a:xfrm>
            <a:off x="4929355" y="4194347"/>
            <a:ext cx="826245" cy="855201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7703925-0AEA-4121-F0DE-158C57A7EAD4}"/>
              </a:ext>
            </a:extLst>
          </p:cNvPr>
          <p:cNvSpPr/>
          <p:nvPr/>
        </p:nvSpPr>
        <p:spPr>
          <a:xfrm>
            <a:off x="1560886" y="4210083"/>
            <a:ext cx="893379" cy="855201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80B3F79-15B2-2379-4459-7C70655293F6}"/>
              </a:ext>
            </a:extLst>
          </p:cNvPr>
          <p:cNvSpPr/>
          <p:nvPr/>
        </p:nvSpPr>
        <p:spPr>
          <a:xfrm>
            <a:off x="6579032" y="3426950"/>
            <a:ext cx="895869" cy="855201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37A58A1-6175-FA1A-F6AC-7BF357C49A0C}"/>
              </a:ext>
            </a:extLst>
          </p:cNvPr>
          <p:cNvSpPr/>
          <p:nvPr/>
        </p:nvSpPr>
        <p:spPr>
          <a:xfrm>
            <a:off x="779795" y="2529728"/>
            <a:ext cx="833580" cy="855201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6D8C96A-D00A-8FE4-6353-CE08CD8D9EBB}"/>
              </a:ext>
            </a:extLst>
          </p:cNvPr>
          <p:cNvSpPr/>
          <p:nvPr/>
        </p:nvSpPr>
        <p:spPr>
          <a:xfrm>
            <a:off x="5757583" y="4194346"/>
            <a:ext cx="893379" cy="855201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6FF67B5-0EDE-65FD-DB88-1020E7383AC8}"/>
              </a:ext>
            </a:extLst>
          </p:cNvPr>
          <p:cNvSpPr/>
          <p:nvPr/>
        </p:nvSpPr>
        <p:spPr>
          <a:xfrm>
            <a:off x="3327654" y="2525681"/>
            <a:ext cx="864059" cy="855201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166D42B-BFEE-EE66-31E0-94379310D1AA}"/>
              </a:ext>
            </a:extLst>
          </p:cNvPr>
          <p:cNvSpPr/>
          <p:nvPr/>
        </p:nvSpPr>
        <p:spPr>
          <a:xfrm>
            <a:off x="4191709" y="2529727"/>
            <a:ext cx="864059" cy="855201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AE61FDB-BF04-7210-1D20-BAF37A5A8DD6}"/>
              </a:ext>
            </a:extLst>
          </p:cNvPr>
          <p:cNvSpPr/>
          <p:nvPr/>
        </p:nvSpPr>
        <p:spPr>
          <a:xfrm>
            <a:off x="3212544" y="4210082"/>
            <a:ext cx="893379" cy="855201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4BB4989-B9F5-8F66-FC3C-0DB0B5DBA92E}"/>
              </a:ext>
            </a:extLst>
          </p:cNvPr>
          <p:cNvSpPr/>
          <p:nvPr/>
        </p:nvSpPr>
        <p:spPr>
          <a:xfrm>
            <a:off x="7530621" y="804032"/>
            <a:ext cx="815779" cy="855201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9E4BCF5-319D-DEAE-D734-200194C0A925}"/>
              </a:ext>
            </a:extLst>
          </p:cNvPr>
          <p:cNvSpPr/>
          <p:nvPr/>
        </p:nvSpPr>
        <p:spPr>
          <a:xfrm>
            <a:off x="786249" y="3380882"/>
            <a:ext cx="827126" cy="855201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618EAC5-3F69-AB72-87F2-A1BF325A041D}"/>
              </a:ext>
            </a:extLst>
          </p:cNvPr>
          <p:cNvSpPr/>
          <p:nvPr/>
        </p:nvSpPr>
        <p:spPr>
          <a:xfrm>
            <a:off x="1573855" y="3394351"/>
            <a:ext cx="888364" cy="855201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121FB08-435A-3D6B-F91D-5C044375B83A}"/>
              </a:ext>
            </a:extLst>
          </p:cNvPr>
          <p:cNvSpPr/>
          <p:nvPr/>
        </p:nvSpPr>
        <p:spPr>
          <a:xfrm>
            <a:off x="773281" y="4221081"/>
            <a:ext cx="779652" cy="855201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3F2158F-6754-EC8E-21D3-65BBFF69B525}"/>
              </a:ext>
            </a:extLst>
          </p:cNvPr>
          <p:cNvSpPr/>
          <p:nvPr/>
        </p:nvSpPr>
        <p:spPr>
          <a:xfrm>
            <a:off x="2247544" y="1659233"/>
            <a:ext cx="748138" cy="855201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0A19B5C-4623-6B01-8E51-3CD549CB6CDE}"/>
              </a:ext>
            </a:extLst>
          </p:cNvPr>
          <p:cNvSpPr/>
          <p:nvPr/>
        </p:nvSpPr>
        <p:spPr>
          <a:xfrm>
            <a:off x="4076599" y="3380882"/>
            <a:ext cx="893379" cy="855201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2491A89-0391-1231-7771-25EE93129192}"/>
              </a:ext>
            </a:extLst>
          </p:cNvPr>
          <p:cNvSpPr/>
          <p:nvPr/>
        </p:nvSpPr>
        <p:spPr>
          <a:xfrm>
            <a:off x="1607035" y="2539150"/>
            <a:ext cx="893379" cy="855201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D4D02A8-43B2-A41B-4692-6F168C4DD64C}"/>
              </a:ext>
            </a:extLst>
          </p:cNvPr>
          <p:cNvSpPr/>
          <p:nvPr/>
        </p:nvSpPr>
        <p:spPr>
          <a:xfrm>
            <a:off x="6879364" y="804031"/>
            <a:ext cx="641875" cy="855201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69F2A99-3191-1CF4-AF29-BC7C1A1C49EA}"/>
              </a:ext>
            </a:extLst>
          </p:cNvPr>
          <p:cNvSpPr/>
          <p:nvPr/>
        </p:nvSpPr>
        <p:spPr>
          <a:xfrm>
            <a:off x="4080113" y="4211819"/>
            <a:ext cx="847260" cy="855201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525808E-55B5-C486-4B44-17E515615B32}"/>
              </a:ext>
            </a:extLst>
          </p:cNvPr>
          <p:cNvSpPr/>
          <p:nvPr/>
        </p:nvSpPr>
        <p:spPr>
          <a:xfrm>
            <a:off x="3429864" y="802693"/>
            <a:ext cx="641875" cy="855201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8921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33"/>
          <p:cNvSpPr txBox="1">
            <a:spLocks noGrp="1"/>
          </p:cNvSpPr>
          <p:nvPr>
            <p:ph type="title"/>
          </p:nvPr>
        </p:nvSpPr>
        <p:spPr>
          <a:xfrm>
            <a:off x="5323200" y="1912975"/>
            <a:ext cx="3543214" cy="90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Optimize current therapy</a:t>
            </a:r>
            <a:endParaRPr dirty="0"/>
          </a:p>
        </p:txBody>
      </p:sp>
      <p:cxnSp>
        <p:nvCxnSpPr>
          <p:cNvPr id="303" name="Google Shape;303;p33"/>
          <p:cNvCxnSpPr/>
          <p:nvPr/>
        </p:nvCxnSpPr>
        <p:spPr>
          <a:xfrm rot="10800000" flipH="1">
            <a:off x="4977375" y="1665675"/>
            <a:ext cx="1345200" cy="3561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04" name="Google Shape;304;p33" descr="Woman meditating outdoors"/>
          <p:cNvPicPr preferRelativeResize="0">
            <a:picLocks noGrp="1"/>
          </p:cNvPicPr>
          <p:nvPr>
            <p:ph type="pic" idx="3"/>
          </p:nvPr>
        </p:nvPicPr>
        <p:blipFill>
          <a:blip r:embed="rId3"/>
          <a:srcRect l="16648" r="16648"/>
          <a:stretch/>
        </p:blipFill>
        <p:spPr>
          <a:xfrm>
            <a:off x="459100" y="1497550"/>
            <a:ext cx="3370800" cy="3370800"/>
          </a:xfrm>
          <a:prstGeom prst="ellipse">
            <a:avLst/>
          </a:prstGeom>
        </p:spPr>
      </p:pic>
      <p:grpSp>
        <p:nvGrpSpPr>
          <p:cNvPr id="305" name="Google Shape;305;p33"/>
          <p:cNvGrpSpPr/>
          <p:nvPr/>
        </p:nvGrpSpPr>
        <p:grpSpPr>
          <a:xfrm>
            <a:off x="2534175" y="3194850"/>
            <a:ext cx="2087050" cy="1824025"/>
            <a:chOff x="2534175" y="3194850"/>
            <a:chExt cx="2087050" cy="1824025"/>
          </a:xfrm>
        </p:grpSpPr>
        <p:pic>
          <p:nvPicPr>
            <p:cNvPr id="306" name="Google Shape;306;p3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flipH="1">
              <a:off x="2844776" y="3194850"/>
              <a:ext cx="1776449" cy="1776449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307" name="Google Shape;307;p33"/>
            <p:cNvCxnSpPr/>
            <p:nvPr/>
          </p:nvCxnSpPr>
          <p:spPr>
            <a:xfrm rot="10800000" flipH="1">
              <a:off x="2534175" y="3445975"/>
              <a:ext cx="1968600" cy="1572900"/>
            </a:xfrm>
            <a:prstGeom prst="straightConnector1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08" name="Google Shape;308;p33"/>
            <p:cNvSpPr/>
            <p:nvPr/>
          </p:nvSpPr>
          <p:spPr>
            <a:xfrm>
              <a:off x="2613275" y="4150200"/>
              <a:ext cx="821100" cy="821100"/>
            </a:xfrm>
            <a:prstGeom prst="ellipse">
              <a:avLst/>
            </a:prstGeom>
            <a:solidFill>
              <a:srgbClr val="FDFEFF">
                <a:alpha val="18870"/>
              </a:srgbClr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220272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14413C-1DAC-6788-C282-812B54895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Preventive care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DC0945-5D7E-2204-EA5E-6F96B61D47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dirty="0"/>
              <a:t>Abstain from smoking and vaping use</a:t>
            </a:r>
          </a:p>
          <a:p>
            <a:r>
              <a:rPr lang="en-US" sz="2000" dirty="0"/>
              <a:t>Pulmonary rehabilitation</a:t>
            </a:r>
          </a:p>
          <a:p>
            <a:r>
              <a:rPr lang="en-US" sz="2000" dirty="0"/>
              <a:t>Vaccinations</a:t>
            </a:r>
          </a:p>
          <a:p>
            <a:pPr lvl="1">
              <a:spcBef>
                <a:spcPts val="0"/>
              </a:spcBef>
            </a:pPr>
            <a:r>
              <a:rPr lang="en-US" sz="2000" dirty="0"/>
              <a:t>Influenza – annually</a:t>
            </a:r>
          </a:p>
          <a:p>
            <a:pPr lvl="1">
              <a:spcBef>
                <a:spcPts val="0"/>
              </a:spcBef>
            </a:pPr>
            <a:r>
              <a:rPr lang="en-US" sz="2000" dirty="0"/>
              <a:t>RSV – 1 dose for </a:t>
            </a:r>
            <a:r>
              <a:rPr lang="en-US" sz="2000" u="sng" dirty="0"/>
              <a:t>&gt;</a:t>
            </a:r>
            <a:r>
              <a:rPr lang="en-US" sz="2000" dirty="0"/>
              <a:t>60 years</a:t>
            </a:r>
          </a:p>
          <a:p>
            <a:pPr lvl="1">
              <a:spcBef>
                <a:spcPts val="0"/>
              </a:spcBef>
            </a:pPr>
            <a:r>
              <a:rPr lang="en-US" sz="2000" dirty="0"/>
              <a:t>Pneumonia – 1 or 2 dose series depending on product, 1 additional dose </a:t>
            </a:r>
            <a:r>
              <a:rPr lang="en-US" sz="2000" u="sng" dirty="0"/>
              <a:t>&gt;</a:t>
            </a:r>
            <a:r>
              <a:rPr lang="en-US" sz="2000" dirty="0"/>
              <a:t>65 years</a:t>
            </a:r>
          </a:p>
          <a:p>
            <a:pPr lvl="1">
              <a:spcBef>
                <a:spcPts val="0"/>
              </a:spcBef>
            </a:pPr>
            <a:r>
              <a:rPr lang="en-US" sz="2000" dirty="0"/>
              <a:t>Tdap – 1 dose every 10 years</a:t>
            </a:r>
          </a:p>
          <a:p>
            <a:pPr lvl="1">
              <a:spcBef>
                <a:spcPts val="0"/>
              </a:spcBef>
            </a:pPr>
            <a:r>
              <a:rPr lang="en-US" sz="2000" dirty="0"/>
              <a:t>Zoster – 2 dose series </a:t>
            </a:r>
            <a:r>
              <a:rPr lang="en-US" sz="2000" u="sng" dirty="0"/>
              <a:t>&gt;</a:t>
            </a:r>
            <a:r>
              <a:rPr lang="en-US" sz="2000" dirty="0"/>
              <a:t>50 years</a:t>
            </a:r>
          </a:p>
          <a:p>
            <a:pPr lvl="1">
              <a:spcBef>
                <a:spcPts val="0"/>
              </a:spcBef>
            </a:pPr>
            <a:r>
              <a:rPr lang="en-US" sz="2000" dirty="0"/>
              <a:t>COVID – 1 or 2 dose series of 2023-2024 Formula (depends on manufacturer)</a:t>
            </a:r>
          </a:p>
        </p:txBody>
      </p:sp>
    </p:spTree>
    <p:extLst>
      <p:ext uri="{BB962C8B-B14F-4D97-AF65-F5344CB8AC3E}">
        <p14:creationId xmlns:p14="http://schemas.microsoft.com/office/powerpoint/2010/main" val="20580316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14413C-1DAC-6788-C282-812B54895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your best tips?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DC0945-5D7E-2204-EA5E-6F96B61D47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2400" indent="0">
              <a:buNone/>
            </a:pPr>
            <a:r>
              <a:rPr lang="en-US" sz="2000" dirty="0"/>
              <a:t>Examples</a:t>
            </a:r>
          </a:p>
          <a:p>
            <a:r>
              <a:rPr lang="en-US" sz="2000" dirty="0"/>
              <a:t>What kind of breath is required?</a:t>
            </a:r>
          </a:p>
          <a:p>
            <a:r>
              <a:rPr lang="en-US" sz="2000" dirty="0"/>
              <a:t>How many actuations are in the inhaler product?</a:t>
            </a:r>
          </a:p>
          <a:p>
            <a:r>
              <a:rPr lang="en-US" sz="2000" dirty="0"/>
              <a:t>Where should the inhaler be stored?</a:t>
            </a:r>
          </a:p>
          <a:p>
            <a:r>
              <a:rPr lang="en-US" sz="2000" dirty="0"/>
              <a:t>Do you need to rinse out mouth?</a:t>
            </a:r>
          </a:p>
        </p:txBody>
      </p:sp>
    </p:spTree>
    <p:extLst>
      <p:ext uri="{BB962C8B-B14F-4D97-AF65-F5344CB8AC3E}">
        <p14:creationId xmlns:p14="http://schemas.microsoft.com/office/powerpoint/2010/main" val="616865726"/>
      </p:ext>
    </p:extLst>
  </p:cSld>
  <p:clrMapOvr>
    <a:masterClrMapping/>
  </p:clrMapOvr>
</p:sld>
</file>

<file path=ppt/theme/theme1.xml><?xml version="1.0" encoding="utf-8"?>
<a:theme xmlns:a="http://schemas.openxmlformats.org/drawingml/2006/main" name="Blue Aesthetic Portfolio by Slidesgo">
  <a:themeElements>
    <a:clrScheme name="Simple Light">
      <a:dk1>
        <a:srgbClr val="263857"/>
      </a:dk1>
      <a:lt1>
        <a:srgbClr val="C2D8EC"/>
      </a:lt1>
      <a:dk2>
        <a:srgbClr val="4A6891"/>
      </a:dk2>
      <a:lt2>
        <a:srgbClr val="759FC7"/>
      </a:lt2>
      <a:accent1>
        <a:srgbClr val="E3ECF5"/>
      </a:accent1>
      <a:accent2>
        <a:srgbClr val="FDFE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26385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E2A47"/>
      </a:dk1>
      <a:lt1>
        <a:srgbClr val="FFFFFF"/>
      </a:lt1>
      <a:dk2>
        <a:srgbClr val="869FB2"/>
      </a:dk2>
      <a:lt2>
        <a:srgbClr val="FFFFFF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869FB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721</TotalTime>
  <Words>1129</Words>
  <Application>Microsoft Office PowerPoint</Application>
  <PresentationFormat>On-screen Show (16:9)</PresentationFormat>
  <Paragraphs>153</Paragraphs>
  <Slides>29</Slides>
  <Notes>22</Notes>
  <HiddenSlides>0</HiddenSlides>
  <MMClips>4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29</vt:i4>
      </vt:variant>
    </vt:vector>
  </HeadingPairs>
  <TitlesOfParts>
    <vt:vector size="41" baseType="lpstr">
      <vt:lpstr>Raleway</vt:lpstr>
      <vt:lpstr>Times New Roman</vt:lpstr>
      <vt:lpstr>Aboreto</vt:lpstr>
      <vt:lpstr>Proxima Nova</vt:lpstr>
      <vt:lpstr>Arial</vt:lpstr>
      <vt:lpstr>Nunito Light</vt:lpstr>
      <vt:lpstr>Barlow</vt:lpstr>
      <vt:lpstr>Calibri</vt:lpstr>
      <vt:lpstr>Anaheim</vt:lpstr>
      <vt:lpstr>Arial,Sans-Serif</vt:lpstr>
      <vt:lpstr>Blue Aesthetic Portfolio by Slidesgo</vt:lpstr>
      <vt:lpstr>Slidesgo Final Pages</vt:lpstr>
      <vt:lpstr>Breathe better:  New medications for COPD</vt:lpstr>
      <vt:lpstr>Table of contents</vt:lpstr>
      <vt:lpstr>IL Public Act 103-0951 </vt:lpstr>
      <vt:lpstr>August 9, 2024</vt:lpstr>
      <vt:lpstr>Manufacturer Monthly Caps</vt:lpstr>
      <vt:lpstr>PowerPoint Presentation</vt:lpstr>
      <vt:lpstr>Optimize current therapy</vt:lpstr>
      <vt:lpstr>Preventive care</vt:lpstr>
      <vt:lpstr>What are your best tips?</vt:lpstr>
      <vt:lpstr>What are your best tips?</vt:lpstr>
      <vt:lpstr>Metered Dose Inhaler</vt:lpstr>
      <vt:lpstr>What are your best tips?</vt:lpstr>
      <vt:lpstr>Respimat</vt:lpstr>
      <vt:lpstr>What are your best tips?</vt:lpstr>
      <vt:lpstr>Ellipta</vt:lpstr>
      <vt:lpstr>What are your best tips?</vt:lpstr>
      <vt:lpstr>Diskus</vt:lpstr>
      <vt:lpstr>New COPD therapies</vt:lpstr>
      <vt:lpstr>Goals of medications</vt:lpstr>
      <vt:lpstr>Ohtuvayre (Ensifentrine)</vt:lpstr>
      <vt:lpstr>Would ensifentrine be right for me?</vt:lpstr>
      <vt:lpstr>Things to consider</vt:lpstr>
      <vt:lpstr>PowerPoint Presentation</vt:lpstr>
      <vt:lpstr>Dupixent (dupilumab)</vt:lpstr>
      <vt:lpstr>Would dupilumab be right for me?</vt:lpstr>
      <vt:lpstr>Things to consider</vt:lpstr>
      <vt:lpstr>PowerPoint Presentation</vt:lpstr>
      <vt:lpstr>Summary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Breathe better:  New medications for COPD</dc:title>
  <dc:creator>Ayers, Hannah</dc:creator>
  <cp:lastModifiedBy>Rachael Morkunas</cp:lastModifiedBy>
  <cp:revision>335</cp:revision>
  <dcterms:modified xsi:type="dcterms:W3CDTF">2024-11-18T15:35:37Z</dcterms:modified>
</cp:coreProperties>
</file>