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347" r:id="rId3"/>
    <p:sldId id="268" r:id="rId4"/>
    <p:sldId id="313" r:id="rId5"/>
    <p:sldId id="270" r:id="rId6"/>
    <p:sldId id="399" r:id="rId7"/>
    <p:sldId id="411" r:id="rId8"/>
    <p:sldId id="400" r:id="rId9"/>
    <p:sldId id="412" r:id="rId10"/>
    <p:sldId id="403" r:id="rId11"/>
    <p:sldId id="415" r:id="rId12"/>
    <p:sldId id="413" r:id="rId13"/>
    <p:sldId id="404" r:id="rId14"/>
    <p:sldId id="405" r:id="rId15"/>
    <p:sldId id="414" r:id="rId16"/>
    <p:sldId id="406" r:id="rId17"/>
    <p:sldId id="402" r:id="rId18"/>
    <p:sldId id="416" r:id="rId19"/>
    <p:sldId id="407" r:id="rId20"/>
    <p:sldId id="408" r:id="rId21"/>
    <p:sldId id="4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63AB44-2594-474F-8B1B-FE61ABE60FAA}" v="57" dt="2024-11-01T03:06:02.3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53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B26188-BDC7-4A7F-B256-1DAF460BFD73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4919AA8-91FA-43FE-B777-67818AEC459D}">
      <dgm:prSet/>
      <dgm:spPr/>
      <dgm:t>
        <a:bodyPr/>
        <a:lstStyle/>
        <a:p>
          <a:r>
            <a:rPr lang="en-US"/>
            <a:t>Consider wearing masks </a:t>
          </a:r>
        </a:p>
      </dgm:t>
    </dgm:pt>
    <dgm:pt modelId="{F91BB1E7-D4A9-40D1-9941-0E562A66077B}" type="parTrans" cxnId="{6B24D6D8-A892-4170-9762-774B6B80F632}">
      <dgm:prSet/>
      <dgm:spPr/>
      <dgm:t>
        <a:bodyPr/>
        <a:lstStyle/>
        <a:p>
          <a:endParaRPr lang="en-US"/>
        </a:p>
      </dgm:t>
    </dgm:pt>
    <dgm:pt modelId="{303A42F7-E0F0-4AB9-AE98-ADF3CC17D9A3}" type="sibTrans" cxnId="{6B24D6D8-A892-4170-9762-774B6B80F632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66878E31-8DD8-4B3F-851A-43144662D44A}">
      <dgm:prSet/>
      <dgm:spPr/>
      <dgm:t>
        <a:bodyPr/>
        <a:lstStyle/>
        <a:p>
          <a:r>
            <a:rPr lang="en-US"/>
            <a:t>Contact your provider if you develop symptoms </a:t>
          </a:r>
        </a:p>
      </dgm:t>
    </dgm:pt>
    <dgm:pt modelId="{582A35A8-79D1-41C8-BD55-C444AA19855F}" type="parTrans" cxnId="{08B68563-8804-4A63-A379-5D9DA2698617}">
      <dgm:prSet/>
      <dgm:spPr/>
      <dgm:t>
        <a:bodyPr/>
        <a:lstStyle/>
        <a:p>
          <a:endParaRPr lang="en-US"/>
        </a:p>
      </dgm:t>
    </dgm:pt>
    <dgm:pt modelId="{7921A0F9-EAD4-47D2-BC87-89981AE9CC04}" type="sibTrans" cxnId="{08B68563-8804-4A63-A379-5D9DA269861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B1063F5-D0DD-48B7-94A1-86A622ECBA4F}">
      <dgm:prSet/>
      <dgm:spPr/>
      <dgm:t>
        <a:bodyPr/>
        <a:lstStyle/>
        <a:p>
          <a:r>
            <a:rPr lang="en-US"/>
            <a:t>Medications are available pneumonia, COVID and influenza </a:t>
          </a:r>
        </a:p>
      </dgm:t>
    </dgm:pt>
    <dgm:pt modelId="{FD9BF064-A29C-46BB-A541-CC1D0A5CD2ED}" type="parTrans" cxnId="{420791F1-6078-4362-A94F-D8E9824B3CD6}">
      <dgm:prSet/>
      <dgm:spPr/>
      <dgm:t>
        <a:bodyPr/>
        <a:lstStyle/>
        <a:p>
          <a:endParaRPr lang="en-US"/>
        </a:p>
      </dgm:t>
    </dgm:pt>
    <dgm:pt modelId="{4AA1F708-7AD2-4C10-B18D-397E4D1BF022}" type="sibTrans" cxnId="{420791F1-6078-4362-A94F-D8E9824B3CD6}">
      <dgm:prSet/>
      <dgm:spPr/>
      <dgm:t>
        <a:bodyPr/>
        <a:lstStyle/>
        <a:p>
          <a:endParaRPr lang="en-US"/>
        </a:p>
      </dgm:t>
    </dgm:pt>
    <dgm:pt modelId="{A2E5E3EF-8DB5-44D4-825A-FE00FBFC9133}">
      <dgm:prSet/>
      <dgm:spPr/>
      <dgm:t>
        <a:bodyPr/>
        <a:lstStyle/>
        <a:p>
          <a:r>
            <a:rPr lang="en-US"/>
            <a:t>Remain on your medications unless otherwise directed by a physician </a:t>
          </a:r>
        </a:p>
      </dgm:t>
    </dgm:pt>
    <dgm:pt modelId="{93AC944C-C962-4021-A051-A5E44C0B9C4B}" type="parTrans" cxnId="{96B7CCFB-4C53-4423-88F4-60986BCB2F10}">
      <dgm:prSet/>
      <dgm:spPr/>
      <dgm:t>
        <a:bodyPr/>
        <a:lstStyle/>
        <a:p>
          <a:endParaRPr lang="en-US"/>
        </a:p>
      </dgm:t>
    </dgm:pt>
    <dgm:pt modelId="{4763FDE5-C7CF-452F-9D94-37ED11897E29}" type="sibTrans" cxnId="{96B7CCFB-4C53-4423-88F4-60986BCB2F10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58AA80D-0B91-D94F-81E2-8512D5D92477}" type="pres">
      <dgm:prSet presAssocID="{2AB26188-BDC7-4A7F-B256-1DAF460BFD73}" presName="Name0" presStyleCnt="0">
        <dgm:presLayoutVars>
          <dgm:animLvl val="lvl"/>
          <dgm:resizeHandles val="exact"/>
        </dgm:presLayoutVars>
      </dgm:prSet>
      <dgm:spPr/>
    </dgm:pt>
    <dgm:pt modelId="{8C2B7562-9CC7-9743-97FF-310CB518A804}" type="pres">
      <dgm:prSet presAssocID="{64919AA8-91FA-43FE-B777-67818AEC459D}" presName="compositeNode" presStyleCnt="0">
        <dgm:presLayoutVars>
          <dgm:bulletEnabled val="1"/>
        </dgm:presLayoutVars>
      </dgm:prSet>
      <dgm:spPr/>
    </dgm:pt>
    <dgm:pt modelId="{974098CF-3BDF-B249-829E-249591B4221A}" type="pres">
      <dgm:prSet presAssocID="{64919AA8-91FA-43FE-B777-67818AEC459D}" presName="bgRect" presStyleLbl="bgAccFollowNode1" presStyleIdx="0" presStyleCnt="3"/>
      <dgm:spPr/>
    </dgm:pt>
    <dgm:pt modelId="{3C009FD2-DEDD-DB4D-9FAE-094A4AD4058B}" type="pres">
      <dgm:prSet presAssocID="{303A42F7-E0F0-4AB9-AE98-ADF3CC17D9A3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198C9638-D259-6745-84C8-76C63222400A}" type="pres">
      <dgm:prSet presAssocID="{64919AA8-91FA-43FE-B777-67818AEC459D}" presName="bottomLine" presStyleLbl="alignNode1" presStyleIdx="1" presStyleCnt="6">
        <dgm:presLayoutVars/>
      </dgm:prSet>
      <dgm:spPr/>
    </dgm:pt>
    <dgm:pt modelId="{5C63ABAD-4F5F-094D-8C96-1582D1D2627E}" type="pres">
      <dgm:prSet presAssocID="{64919AA8-91FA-43FE-B777-67818AEC459D}" presName="nodeText" presStyleLbl="bgAccFollowNode1" presStyleIdx="0" presStyleCnt="3">
        <dgm:presLayoutVars>
          <dgm:bulletEnabled val="1"/>
        </dgm:presLayoutVars>
      </dgm:prSet>
      <dgm:spPr/>
    </dgm:pt>
    <dgm:pt modelId="{F2867A99-FDF5-7E43-94DB-63E835342E72}" type="pres">
      <dgm:prSet presAssocID="{303A42F7-E0F0-4AB9-AE98-ADF3CC17D9A3}" presName="sibTrans" presStyleCnt="0"/>
      <dgm:spPr/>
    </dgm:pt>
    <dgm:pt modelId="{09689971-9D85-4F42-BF67-AC10AFCDF027}" type="pres">
      <dgm:prSet presAssocID="{66878E31-8DD8-4B3F-851A-43144662D44A}" presName="compositeNode" presStyleCnt="0">
        <dgm:presLayoutVars>
          <dgm:bulletEnabled val="1"/>
        </dgm:presLayoutVars>
      </dgm:prSet>
      <dgm:spPr/>
    </dgm:pt>
    <dgm:pt modelId="{2988A34A-94B6-5E42-A4D2-B3E100438CDF}" type="pres">
      <dgm:prSet presAssocID="{66878E31-8DD8-4B3F-851A-43144662D44A}" presName="bgRect" presStyleLbl="bgAccFollowNode1" presStyleIdx="1" presStyleCnt="3"/>
      <dgm:spPr/>
    </dgm:pt>
    <dgm:pt modelId="{B1C2E4FE-2D99-CD4E-91E7-622474D58C79}" type="pres">
      <dgm:prSet presAssocID="{7921A0F9-EAD4-47D2-BC87-89981AE9CC04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F639783E-8016-BE4E-8D33-A5544779156A}" type="pres">
      <dgm:prSet presAssocID="{66878E31-8DD8-4B3F-851A-43144662D44A}" presName="bottomLine" presStyleLbl="alignNode1" presStyleIdx="3" presStyleCnt="6">
        <dgm:presLayoutVars/>
      </dgm:prSet>
      <dgm:spPr/>
    </dgm:pt>
    <dgm:pt modelId="{FC47D195-6BE6-C64D-98F7-8CBA92D5FB46}" type="pres">
      <dgm:prSet presAssocID="{66878E31-8DD8-4B3F-851A-43144662D44A}" presName="nodeText" presStyleLbl="bgAccFollowNode1" presStyleIdx="1" presStyleCnt="3">
        <dgm:presLayoutVars>
          <dgm:bulletEnabled val="1"/>
        </dgm:presLayoutVars>
      </dgm:prSet>
      <dgm:spPr/>
    </dgm:pt>
    <dgm:pt modelId="{DB15D126-4F26-9A46-A82C-C1C784A1C65E}" type="pres">
      <dgm:prSet presAssocID="{7921A0F9-EAD4-47D2-BC87-89981AE9CC04}" presName="sibTrans" presStyleCnt="0"/>
      <dgm:spPr/>
    </dgm:pt>
    <dgm:pt modelId="{F40159C6-21C3-2D4F-B8F9-766838B47134}" type="pres">
      <dgm:prSet presAssocID="{A2E5E3EF-8DB5-44D4-825A-FE00FBFC9133}" presName="compositeNode" presStyleCnt="0">
        <dgm:presLayoutVars>
          <dgm:bulletEnabled val="1"/>
        </dgm:presLayoutVars>
      </dgm:prSet>
      <dgm:spPr/>
    </dgm:pt>
    <dgm:pt modelId="{A5FCFA5E-DA7B-1647-AD44-EF1218F19516}" type="pres">
      <dgm:prSet presAssocID="{A2E5E3EF-8DB5-44D4-825A-FE00FBFC9133}" presName="bgRect" presStyleLbl="bgAccFollowNode1" presStyleIdx="2" presStyleCnt="3"/>
      <dgm:spPr/>
    </dgm:pt>
    <dgm:pt modelId="{27DFA722-0FC1-FD4C-9E68-9AF5A7A7F840}" type="pres">
      <dgm:prSet presAssocID="{4763FDE5-C7CF-452F-9D94-37ED11897E29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CD4F626A-0F4B-4142-BBB2-A44AE29252AE}" type="pres">
      <dgm:prSet presAssocID="{A2E5E3EF-8DB5-44D4-825A-FE00FBFC9133}" presName="bottomLine" presStyleLbl="alignNode1" presStyleIdx="5" presStyleCnt="6">
        <dgm:presLayoutVars/>
      </dgm:prSet>
      <dgm:spPr/>
    </dgm:pt>
    <dgm:pt modelId="{F043C8C5-0E8E-3F47-A2F4-6FD6035862B9}" type="pres">
      <dgm:prSet presAssocID="{A2E5E3EF-8DB5-44D4-825A-FE00FBFC913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52853F2D-9CB4-4B4F-BD52-3AC72DAFB338}" type="presOf" srcId="{DB1063F5-D0DD-48B7-94A1-86A622ECBA4F}" destId="{FC47D195-6BE6-C64D-98F7-8CBA92D5FB46}" srcOrd="0" destOrd="1" presId="urn:microsoft.com/office/officeart/2016/7/layout/BasicLinearProcessNumbered"/>
    <dgm:cxn modelId="{08B68563-8804-4A63-A379-5D9DA2698617}" srcId="{2AB26188-BDC7-4A7F-B256-1DAF460BFD73}" destId="{66878E31-8DD8-4B3F-851A-43144662D44A}" srcOrd="1" destOrd="0" parTransId="{582A35A8-79D1-41C8-BD55-C444AA19855F}" sibTransId="{7921A0F9-EAD4-47D2-BC87-89981AE9CC04}"/>
    <dgm:cxn modelId="{0EEC6E68-D831-0048-8CAC-E52028E233E1}" type="presOf" srcId="{A2E5E3EF-8DB5-44D4-825A-FE00FBFC9133}" destId="{F043C8C5-0E8E-3F47-A2F4-6FD6035862B9}" srcOrd="1" destOrd="0" presId="urn:microsoft.com/office/officeart/2016/7/layout/BasicLinearProcessNumbered"/>
    <dgm:cxn modelId="{CF137A88-0255-0E45-8B65-9040C71CFA5F}" type="presOf" srcId="{303A42F7-E0F0-4AB9-AE98-ADF3CC17D9A3}" destId="{3C009FD2-DEDD-DB4D-9FAE-094A4AD4058B}" srcOrd="0" destOrd="0" presId="urn:microsoft.com/office/officeart/2016/7/layout/BasicLinearProcessNumbered"/>
    <dgm:cxn modelId="{7BE68D89-A95C-DA4E-BCEF-C6875C503474}" type="presOf" srcId="{66878E31-8DD8-4B3F-851A-43144662D44A}" destId="{FC47D195-6BE6-C64D-98F7-8CBA92D5FB46}" srcOrd="1" destOrd="0" presId="urn:microsoft.com/office/officeart/2016/7/layout/BasicLinearProcessNumbered"/>
    <dgm:cxn modelId="{13272192-77E8-2444-B760-F8F8CD09216F}" type="presOf" srcId="{64919AA8-91FA-43FE-B777-67818AEC459D}" destId="{5C63ABAD-4F5F-094D-8C96-1582D1D2627E}" srcOrd="1" destOrd="0" presId="urn:microsoft.com/office/officeart/2016/7/layout/BasicLinearProcessNumbered"/>
    <dgm:cxn modelId="{96E8B6A0-9136-374E-9861-C324CB8BD25F}" type="presOf" srcId="{2AB26188-BDC7-4A7F-B256-1DAF460BFD73}" destId="{758AA80D-0B91-D94F-81E2-8512D5D92477}" srcOrd="0" destOrd="0" presId="urn:microsoft.com/office/officeart/2016/7/layout/BasicLinearProcessNumbered"/>
    <dgm:cxn modelId="{A1E919AA-97B9-8B4A-973A-DF50E14EEDDA}" type="presOf" srcId="{A2E5E3EF-8DB5-44D4-825A-FE00FBFC9133}" destId="{A5FCFA5E-DA7B-1647-AD44-EF1218F19516}" srcOrd="0" destOrd="0" presId="urn:microsoft.com/office/officeart/2016/7/layout/BasicLinearProcessNumbered"/>
    <dgm:cxn modelId="{692C02CF-E8F0-F744-8872-354557933A1E}" type="presOf" srcId="{66878E31-8DD8-4B3F-851A-43144662D44A}" destId="{2988A34A-94B6-5E42-A4D2-B3E100438CDF}" srcOrd="0" destOrd="0" presId="urn:microsoft.com/office/officeart/2016/7/layout/BasicLinearProcessNumbered"/>
    <dgm:cxn modelId="{6B24D6D8-A892-4170-9762-774B6B80F632}" srcId="{2AB26188-BDC7-4A7F-B256-1DAF460BFD73}" destId="{64919AA8-91FA-43FE-B777-67818AEC459D}" srcOrd="0" destOrd="0" parTransId="{F91BB1E7-D4A9-40D1-9941-0E562A66077B}" sibTransId="{303A42F7-E0F0-4AB9-AE98-ADF3CC17D9A3}"/>
    <dgm:cxn modelId="{E6FD50E2-FAC8-4247-A134-CAA54289AA31}" type="presOf" srcId="{4763FDE5-C7CF-452F-9D94-37ED11897E29}" destId="{27DFA722-0FC1-FD4C-9E68-9AF5A7A7F840}" srcOrd="0" destOrd="0" presId="urn:microsoft.com/office/officeart/2016/7/layout/BasicLinearProcessNumbered"/>
    <dgm:cxn modelId="{0D23CBE4-A95A-FE4A-A8C8-5699CB156D68}" type="presOf" srcId="{64919AA8-91FA-43FE-B777-67818AEC459D}" destId="{974098CF-3BDF-B249-829E-249591B4221A}" srcOrd="0" destOrd="0" presId="urn:microsoft.com/office/officeart/2016/7/layout/BasicLinearProcessNumbered"/>
    <dgm:cxn modelId="{420791F1-6078-4362-A94F-D8E9824B3CD6}" srcId="{66878E31-8DD8-4B3F-851A-43144662D44A}" destId="{DB1063F5-D0DD-48B7-94A1-86A622ECBA4F}" srcOrd="0" destOrd="0" parTransId="{FD9BF064-A29C-46BB-A541-CC1D0A5CD2ED}" sibTransId="{4AA1F708-7AD2-4C10-B18D-397E4D1BF022}"/>
    <dgm:cxn modelId="{68731FF5-F90A-7D42-A7DE-84FD5D10BBC9}" type="presOf" srcId="{7921A0F9-EAD4-47D2-BC87-89981AE9CC04}" destId="{B1C2E4FE-2D99-CD4E-91E7-622474D58C79}" srcOrd="0" destOrd="0" presId="urn:microsoft.com/office/officeart/2016/7/layout/BasicLinearProcessNumbered"/>
    <dgm:cxn modelId="{96B7CCFB-4C53-4423-88F4-60986BCB2F10}" srcId="{2AB26188-BDC7-4A7F-B256-1DAF460BFD73}" destId="{A2E5E3EF-8DB5-44D4-825A-FE00FBFC9133}" srcOrd="2" destOrd="0" parTransId="{93AC944C-C962-4021-A051-A5E44C0B9C4B}" sibTransId="{4763FDE5-C7CF-452F-9D94-37ED11897E29}"/>
    <dgm:cxn modelId="{47E9B98E-D92F-3E42-9252-6858BBE636CE}" type="presParOf" srcId="{758AA80D-0B91-D94F-81E2-8512D5D92477}" destId="{8C2B7562-9CC7-9743-97FF-310CB518A804}" srcOrd="0" destOrd="0" presId="urn:microsoft.com/office/officeart/2016/7/layout/BasicLinearProcessNumbered"/>
    <dgm:cxn modelId="{FB03C5F0-C025-7945-91C1-5199DCC414DB}" type="presParOf" srcId="{8C2B7562-9CC7-9743-97FF-310CB518A804}" destId="{974098CF-3BDF-B249-829E-249591B4221A}" srcOrd="0" destOrd="0" presId="urn:microsoft.com/office/officeart/2016/7/layout/BasicLinearProcessNumbered"/>
    <dgm:cxn modelId="{AC673F6D-4540-3D41-9F22-8C9CABAAA40C}" type="presParOf" srcId="{8C2B7562-9CC7-9743-97FF-310CB518A804}" destId="{3C009FD2-DEDD-DB4D-9FAE-094A4AD4058B}" srcOrd="1" destOrd="0" presId="urn:microsoft.com/office/officeart/2016/7/layout/BasicLinearProcessNumbered"/>
    <dgm:cxn modelId="{32589488-C6CB-EF47-9AC6-7481103FA298}" type="presParOf" srcId="{8C2B7562-9CC7-9743-97FF-310CB518A804}" destId="{198C9638-D259-6745-84C8-76C63222400A}" srcOrd="2" destOrd="0" presId="urn:microsoft.com/office/officeart/2016/7/layout/BasicLinearProcessNumbered"/>
    <dgm:cxn modelId="{3D6008F2-61D5-734A-B36E-97C48BD7779C}" type="presParOf" srcId="{8C2B7562-9CC7-9743-97FF-310CB518A804}" destId="{5C63ABAD-4F5F-094D-8C96-1582D1D2627E}" srcOrd="3" destOrd="0" presId="urn:microsoft.com/office/officeart/2016/7/layout/BasicLinearProcessNumbered"/>
    <dgm:cxn modelId="{1C3F2E47-5CDA-5F49-8298-81E084BDCCE9}" type="presParOf" srcId="{758AA80D-0B91-D94F-81E2-8512D5D92477}" destId="{F2867A99-FDF5-7E43-94DB-63E835342E72}" srcOrd="1" destOrd="0" presId="urn:microsoft.com/office/officeart/2016/7/layout/BasicLinearProcessNumbered"/>
    <dgm:cxn modelId="{A69B4216-020F-9947-B2F0-816381775519}" type="presParOf" srcId="{758AA80D-0B91-D94F-81E2-8512D5D92477}" destId="{09689971-9D85-4F42-BF67-AC10AFCDF027}" srcOrd="2" destOrd="0" presId="urn:microsoft.com/office/officeart/2016/7/layout/BasicLinearProcessNumbered"/>
    <dgm:cxn modelId="{0147C028-4D45-894D-8D4E-4ADC94536B0C}" type="presParOf" srcId="{09689971-9D85-4F42-BF67-AC10AFCDF027}" destId="{2988A34A-94B6-5E42-A4D2-B3E100438CDF}" srcOrd="0" destOrd="0" presId="urn:microsoft.com/office/officeart/2016/7/layout/BasicLinearProcessNumbered"/>
    <dgm:cxn modelId="{2B2AF2AA-A770-4544-9C6E-2FC0AEAF3C71}" type="presParOf" srcId="{09689971-9D85-4F42-BF67-AC10AFCDF027}" destId="{B1C2E4FE-2D99-CD4E-91E7-622474D58C79}" srcOrd="1" destOrd="0" presId="urn:microsoft.com/office/officeart/2016/7/layout/BasicLinearProcessNumbered"/>
    <dgm:cxn modelId="{13B98C49-E1F4-3C44-91CE-D86B063B8CD6}" type="presParOf" srcId="{09689971-9D85-4F42-BF67-AC10AFCDF027}" destId="{F639783E-8016-BE4E-8D33-A5544779156A}" srcOrd="2" destOrd="0" presId="urn:microsoft.com/office/officeart/2016/7/layout/BasicLinearProcessNumbered"/>
    <dgm:cxn modelId="{30003A95-C464-5B47-921F-CD380F9753C0}" type="presParOf" srcId="{09689971-9D85-4F42-BF67-AC10AFCDF027}" destId="{FC47D195-6BE6-C64D-98F7-8CBA92D5FB46}" srcOrd="3" destOrd="0" presId="urn:microsoft.com/office/officeart/2016/7/layout/BasicLinearProcessNumbered"/>
    <dgm:cxn modelId="{065ECC62-8558-E54F-8E4D-9F20BBCE20A9}" type="presParOf" srcId="{758AA80D-0B91-D94F-81E2-8512D5D92477}" destId="{DB15D126-4F26-9A46-A82C-C1C784A1C65E}" srcOrd="3" destOrd="0" presId="urn:microsoft.com/office/officeart/2016/7/layout/BasicLinearProcessNumbered"/>
    <dgm:cxn modelId="{C96D040D-214B-1C41-A76E-1EC6E55446BE}" type="presParOf" srcId="{758AA80D-0B91-D94F-81E2-8512D5D92477}" destId="{F40159C6-21C3-2D4F-B8F9-766838B47134}" srcOrd="4" destOrd="0" presId="urn:microsoft.com/office/officeart/2016/7/layout/BasicLinearProcessNumbered"/>
    <dgm:cxn modelId="{D97A8F8E-3C75-694E-853E-F73C2D2DC8E2}" type="presParOf" srcId="{F40159C6-21C3-2D4F-B8F9-766838B47134}" destId="{A5FCFA5E-DA7B-1647-AD44-EF1218F19516}" srcOrd="0" destOrd="0" presId="urn:microsoft.com/office/officeart/2016/7/layout/BasicLinearProcessNumbered"/>
    <dgm:cxn modelId="{443370E7-5E56-6F42-B9EF-3D15B15EFC64}" type="presParOf" srcId="{F40159C6-21C3-2D4F-B8F9-766838B47134}" destId="{27DFA722-0FC1-FD4C-9E68-9AF5A7A7F840}" srcOrd="1" destOrd="0" presId="urn:microsoft.com/office/officeart/2016/7/layout/BasicLinearProcessNumbered"/>
    <dgm:cxn modelId="{4A7029F3-9D98-B546-A544-1776149B7EA1}" type="presParOf" srcId="{F40159C6-21C3-2D4F-B8F9-766838B47134}" destId="{CD4F626A-0F4B-4142-BBB2-A44AE29252AE}" srcOrd="2" destOrd="0" presId="urn:microsoft.com/office/officeart/2016/7/layout/BasicLinearProcessNumbered"/>
    <dgm:cxn modelId="{BF11CBA0-2362-3D4E-9902-BDF9E2D39F4F}" type="presParOf" srcId="{F40159C6-21C3-2D4F-B8F9-766838B47134}" destId="{F043C8C5-0E8E-3F47-A2F4-6FD6035862B9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098CF-3BDF-B249-829E-249591B4221A}">
      <dsp:nvSpPr>
        <dsp:cNvPr id="0" name=""/>
        <dsp:cNvSpPr/>
      </dsp:nvSpPr>
      <dsp:spPr>
        <a:xfrm>
          <a:off x="0" y="0"/>
          <a:ext cx="3414946" cy="36894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 wearing masks </a:t>
          </a:r>
        </a:p>
      </dsp:txBody>
      <dsp:txXfrm>
        <a:off x="0" y="1401973"/>
        <a:ext cx="3414946" cy="2213643"/>
      </dsp:txXfrm>
    </dsp:sp>
    <dsp:sp modelId="{3C009FD2-DEDD-DB4D-9FAE-094A4AD4058B}">
      <dsp:nvSpPr>
        <dsp:cNvPr id="0" name=""/>
        <dsp:cNvSpPr/>
      </dsp:nvSpPr>
      <dsp:spPr>
        <a:xfrm>
          <a:off x="1154062" y="368940"/>
          <a:ext cx="1106821" cy="11068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92" tIns="12700" rIns="8629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316152" y="531030"/>
        <a:ext cx="782641" cy="782641"/>
      </dsp:txXfrm>
    </dsp:sp>
    <dsp:sp modelId="{198C9638-D259-6745-84C8-76C63222400A}">
      <dsp:nvSpPr>
        <dsp:cNvPr id="0" name=""/>
        <dsp:cNvSpPr/>
      </dsp:nvSpPr>
      <dsp:spPr>
        <a:xfrm>
          <a:off x="0" y="3689333"/>
          <a:ext cx="3414946" cy="72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8A34A-94B6-5E42-A4D2-B3E100438CDF}">
      <dsp:nvSpPr>
        <dsp:cNvPr id="0" name=""/>
        <dsp:cNvSpPr/>
      </dsp:nvSpPr>
      <dsp:spPr>
        <a:xfrm>
          <a:off x="3756441" y="0"/>
          <a:ext cx="3414946" cy="3689405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Contact your provider if you develop symptoms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Medications are available pneumonia, COVID and influenza </a:t>
          </a:r>
        </a:p>
      </dsp:txBody>
      <dsp:txXfrm>
        <a:off x="3756441" y="1401973"/>
        <a:ext cx="3414946" cy="2213643"/>
      </dsp:txXfrm>
    </dsp:sp>
    <dsp:sp modelId="{B1C2E4FE-2D99-CD4E-91E7-622474D58C79}">
      <dsp:nvSpPr>
        <dsp:cNvPr id="0" name=""/>
        <dsp:cNvSpPr/>
      </dsp:nvSpPr>
      <dsp:spPr>
        <a:xfrm>
          <a:off x="4910503" y="368940"/>
          <a:ext cx="1106821" cy="1106821"/>
        </a:xfrm>
        <a:prstGeom prst="ellips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92" tIns="12700" rIns="8629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5072593" y="531030"/>
        <a:ext cx="782641" cy="782641"/>
      </dsp:txXfrm>
    </dsp:sp>
    <dsp:sp modelId="{F639783E-8016-BE4E-8D33-A5544779156A}">
      <dsp:nvSpPr>
        <dsp:cNvPr id="0" name=""/>
        <dsp:cNvSpPr/>
      </dsp:nvSpPr>
      <dsp:spPr>
        <a:xfrm>
          <a:off x="3756441" y="3689333"/>
          <a:ext cx="3414946" cy="72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CFA5E-DA7B-1647-AD44-EF1218F19516}">
      <dsp:nvSpPr>
        <dsp:cNvPr id="0" name=""/>
        <dsp:cNvSpPr/>
      </dsp:nvSpPr>
      <dsp:spPr>
        <a:xfrm>
          <a:off x="7512882" y="0"/>
          <a:ext cx="3414946" cy="368940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Remain on your medications unless otherwise directed by a physician </a:t>
          </a:r>
        </a:p>
      </dsp:txBody>
      <dsp:txXfrm>
        <a:off x="7512882" y="1401973"/>
        <a:ext cx="3414946" cy="2213643"/>
      </dsp:txXfrm>
    </dsp:sp>
    <dsp:sp modelId="{27DFA722-0FC1-FD4C-9E68-9AF5A7A7F840}">
      <dsp:nvSpPr>
        <dsp:cNvPr id="0" name=""/>
        <dsp:cNvSpPr/>
      </dsp:nvSpPr>
      <dsp:spPr>
        <a:xfrm>
          <a:off x="8666944" y="368940"/>
          <a:ext cx="1106821" cy="1106821"/>
        </a:xfrm>
        <a:prstGeom prst="ellips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292" tIns="12700" rIns="8629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829034" y="531030"/>
        <a:ext cx="782641" cy="782641"/>
      </dsp:txXfrm>
    </dsp:sp>
    <dsp:sp modelId="{CD4F626A-0F4B-4142-BBB2-A44AE29252AE}">
      <dsp:nvSpPr>
        <dsp:cNvPr id="0" name=""/>
        <dsp:cNvSpPr/>
      </dsp:nvSpPr>
      <dsp:spPr>
        <a:xfrm>
          <a:off x="7512882" y="3689333"/>
          <a:ext cx="3414946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E5CDD-357D-9740-97AB-96CAB9E64BA2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0BA5B-815D-E14A-8288-22EFEA5F2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09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E7591-D03B-AB48-97D7-CE06F14713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93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0BA5B-815D-E14A-8288-22EFEA5F2C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04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0BA5B-815D-E14A-8288-22EFEA5F2C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94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DD665-DDF1-076B-358F-FF720AD5F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D2562-7398-76A5-AF2D-AFD830357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8D46-D621-91CF-CF68-3C9345F60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7E6CE-D0AB-56C3-381D-066183EE6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57D89-8EB1-8CBF-1C0D-9DF606FF5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0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C645-532E-56FD-904A-C3E4E99F9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32078B-2810-FDA4-835D-961922022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E0A6-2B4A-1A4E-DD2B-CFBFE8AC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42C2D-8768-D3A0-CBDF-AE0DCAB62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EF393-3CAB-0149-5F5B-29B77551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3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02BFA-E572-9270-0F7D-439DDFF8E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E62D7-6750-B656-23BC-347805478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B9038-5F29-F702-7641-374D9A91F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18BFC-86E6-42DC-0485-22DAAECE8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BB6EC-48E4-9D27-E420-323CDFE1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1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53F6-FE06-4CBF-84F6-A4DB5DC82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9088" y="365125"/>
            <a:ext cx="9814711" cy="1325563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Enter the question’s short answer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8FEFC-955A-4036-BD3A-30C72D368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072" y="1825625"/>
            <a:ext cx="10369727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8FAFC6-BBA5-83CB-FF55-D888F59CCA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4250" y="6319838"/>
            <a:ext cx="10369550" cy="31591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Author Last Name First Initial. Journal abbreviated (italicized). </a:t>
            </a:r>
            <a:r>
              <a:rPr lang="en-US" dirty="0" err="1"/>
              <a:t>Year;vol</a:t>
            </a:r>
            <a:r>
              <a:rPr lang="en-US" dirty="0"/>
              <a:t>(issue):pages-pages.</a:t>
            </a:r>
          </a:p>
        </p:txBody>
      </p:sp>
    </p:spTree>
    <p:extLst>
      <p:ext uri="{BB962C8B-B14F-4D97-AF65-F5344CB8AC3E}">
        <p14:creationId xmlns:p14="http://schemas.microsoft.com/office/powerpoint/2010/main" val="404271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3133344" y="6436626"/>
            <a:ext cx="1133856" cy="224367"/>
          </a:xfrm>
          <a:prstGeom prst="rect">
            <a:avLst/>
          </a:prstGeom>
        </p:spPr>
        <p:txBody>
          <a:bodyPr/>
          <a:lstStyle/>
          <a:p>
            <a:fld id="{B6745936-C9D5-7947-9CA1-12707DAB62BD}" type="datetime1">
              <a:rPr lang="en-US" smtClean="0"/>
              <a:t>11/6/2024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4162659" y="6374244"/>
            <a:ext cx="6908800" cy="30835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11074399" y="6374245"/>
            <a:ext cx="462327" cy="308355"/>
          </a:xfrm>
          <a:prstGeom prst="rect">
            <a:avLst/>
          </a:prstGeo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64743" y="169881"/>
            <a:ext cx="9573685" cy="101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241840" y="2035613"/>
            <a:ext cx="9796587" cy="39687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464742" y="1195843"/>
            <a:ext cx="9573684" cy="6096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667" spc="-107" baseline="0">
                <a:solidFill>
                  <a:schemeClr val="accent2"/>
                </a:solidFill>
              </a:defRPr>
            </a:lvl1pPr>
            <a:lvl2pPr marL="275160" indent="0">
              <a:buNone/>
              <a:defRPr/>
            </a:lvl2pPr>
            <a:lvl3pPr marL="609585" indent="0">
              <a:buNone/>
              <a:defRPr/>
            </a:lvl3pPr>
            <a:lvl4pPr marL="842412" indent="0">
              <a:buNone/>
              <a:defRPr/>
            </a:lvl4pPr>
            <a:lvl5pPr marL="1073123" indent="0">
              <a:buNone/>
              <a:defRPr/>
            </a:lvl5pPr>
          </a:lstStyle>
          <a:p>
            <a:pPr lvl="0"/>
            <a:r>
              <a:rPr lang="en-US" dirty="0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2649108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3133344" y="6436626"/>
            <a:ext cx="1133856" cy="224367"/>
          </a:xfrm>
          <a:prstGeom prst="rect">
            <a:avLst/>
          </a:prstGeom>
        </p:spPr>
        <p:txBody>
          <a:bodyPr/>
          <a:lstStyle/>
          <a:p>
            <a:fld id="{B6745936-C9D5-7947-9CA1-12707DAB62BD}" type="datetime1">
              <a:rPr lang="en-US" smtClean="0"/>
              <a:t>11/6/2024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4162659" y="6374244"/>
            <a:ext cx="6908800" cy="30835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11074399" y="6374245"/>
            <a:ext cx="462327" cy="308355"/>
          </a:xfrm>
          <a:prstGeom prst="rect">
            <a:avLst/>
          </a:prstGeo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64743" y="169881"/>
            <a:ext cx="9573685" cy="101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241840" y="2035613"/>
            <a:ext cx="9796587" cy="39687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464742" y="1195843"/>
            <a:ext cx="9573684" cy="6096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667" spc="-107" baseline="0">
                <a:solidFill>
                  <a:schemeClr val="accent2"/>
                </a:solidFill>
              </a:defRPr>
            </a:lvl1pPr>
            <a:lvl2pPr marL="275160" indent="0">
              <a:buNone/>
              <a:defRPr/>
            </a:lvl2pPr>
            <a:lvl3pPr marL="609585" indent="0">
              <a:buNone/>
              <a:defRPr/>
            </a:lvl3pPr>
            <a:lvl4pPr marL="842412" indent="0">
              <a:buNone/>
              <a:defRPr/>
            </a:lvl4pPr>
            <a:lvl5pPr marL="1073123" indent="0">
              <a:buNone/>
              <a:defRPr/>
            </a:lvl5pPr>
          </a:lstStyle>
          <a:p>
            <a:pPr lvl="0"/>
            <a:r>
              <a:rPr lang="en-US" dirty="0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108849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C7679-964C-1166-5B1A-6D880241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84BDA-4B37-67EE-20EB-EDE6902C4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AC81D-F524-5AD9-8629-1B999A179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11382-0D2D-2F5B-D5D3-7A1C2841D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AE570-2326-6F1D-58CC-133C6879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9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8F25C-FB9D-FF46-E5D7-A6870713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412CF-2499-A2B4-E339-648B03068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4F02D-83CC-80A4-BB9C-2951A6BC6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0F4CE-E96B-4D3F-2E95-A38ADCDF7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92CB1-5C2C-12A2-9F33-CF85BAA3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F0BC9-3DED-6605-6456-C5CB77152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62458-74B5-6E06-CC70-0AC76BE04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4169F-8EE9-97A7-C3AB-70FF59997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CCD35-DA2F-AD22-483E-D2338687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E734E-49D8-177D-4E8F-96BBD62C4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BD75C-46D2-FED5-AA90-64E5AE61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6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18F2-30E3-7487-B809-688BD065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92822-42E4-DE85-C426-25FF7F22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8C421-55E1-083D-05F0-BE1D6149D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E6ABEF-AE82-711E-83CE-972DD9914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85DCC2-E594-6C1A-65F6-4CAF27E0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3F8C0-0031-666C-3923-0307D93CF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8D6B7F-F8F6-4AD8-68CE-16852B51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8119A2-FA3D-9A28-A49C-97BEC5C8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54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9E41-798F-5FFA-3735-FDB429F7D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A3EEAF-59B3-8440-C8BC-E087899A1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ADD61-199C-A259-81F2-E5A145EE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D257D-49A1-B5E0-091E-5946EDEA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5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D6347D-A30D-51CC-0626-E9365A48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7C07F-FCF5-C1C9-D2B1-B8A1D1A14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3A7F2D-A7D2-CA94-04DF-DF04EBEA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8130-B4E5-DBD7-5708-FFF2BDAA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5F3A1-C6F7-EEEE-1DB5-A232426C9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FA122-D458-CDB8-1C98-A0E2AD0AA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9DC13-2B91-4CCE-088B-F026AC614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9341B-651B-7F88-C4CD-13C1214E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0849A-1BDD-AA09-31A5-40946C678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73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EC351-E702-D9EA-E7B5-8C5895BC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9EE3B9-C92A-75DF-2B96-0A9DADAE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9AC3A8-A5AA-CBC5-52CC-FD0F5E502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C41A12-9B91-7C8E-B61E-C245C7E5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9D12A-155F-F901-09D6-B117EBD7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82A07-1562-BC20-7660-161C99758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2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62141-9703-326B-FBAD-AF2C7377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EEC9B-30CF-D911-2FCF-1268B847C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83966-6475-6DB9-B019-0964EFC8D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FBB3A8-8236-044A-AA8C-93CFDA3C847C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40C92-A1F3-C2C9-8395-5844ED6B1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1BB80-5BC7-92CB-0250-8B20EEE29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FC8B08-8F69-DC43-BA66-BC24E5E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7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lu/about/burden-prevented/2019-2020.ht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ldcopd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265E7-32F0-3761-C494-AC8351F445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Living with COPD: The Importance of Vaccinations</a:t>
            </a:r>
          </a:p>
        </p:txBody>
      </p:sp>
    </p:spTree>
    <p:extLst>
      <p:ext uri="{BB962C8B-B14F-4D97-AF65-F5344CB8AC3E}">
        <p14:creationId xmlns:p14="http://schemas.microsoft.com/office/powerpoint/2010/main" val="684654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62369-9FEF-20B7-2DCA-164C6D83C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Influenza Trends </a:t>
            </a:r>
          </a:p>
        </p:txBody>
      </p:sp>
      <p:pic>
        <p:nvPicPr>
          <p:cNvPr id="1026" name="Picture 2" descr="Figure 1. Influenza Positive Test Results Reported by Clinical Laboratories to CDC, National Summary by MMWR week and Influenza Season — United States, 2018–2019 to 2023–2024 Seasons">
            <a:extLst>
              <a:ext uri="{FF2B5EF4-FFF2-40B4-BE49-F238E27FC236}">
                <a16:creationId xmlns:a16="http://schemas.microsoft.com/office/drawing/2014/main" id="{7BC7D737-BFEF-6310-6F82-8EC589CCC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913" y="1690688"/>
            <a:ext cx="8018174" cy="502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3392B0-ED6E-95EF-B43F-8A0E43503845}"/>
              </a:ext>
            </a:extLst>
          </p:cNvPr>
          <p:cNvSpPr txBox="1"/>
          <p:nvPr/>
        </p:nvSpPr>
        <p:spPr>
          <a:xfrm>
            <a:off x="10875784" y="6348716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1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1E53D-2C47-8533-BFD4-E6BB51B7C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Influenza Vaccine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B5C8-4C26-0AFB-96BE-629EB03C3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D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uring the </a:t>
            </a:r>
            <a:r>
              <a:rPr lang="en-US" b="0" i="0" u="sng" dirty="0">
                <a:solidFill>
                  <a:srgbClr val="1C1D1F"/>
                </a:solidFill>
                <a:effectLst/>
                <a:latin typeface="Nunito" pitchFamily="2" charset="77"/>
                <a:hlinkClick r:id="rId2"/>
              </a:rPr>
              <a:t>2019-2020</a:t>
            </a:r>
            <a:r>
              <a:rPr lang="en-US" u="sng" dirty="0">
                <a:solidFill>
                  <a:srgbClr val="1C1D1F"/>
                </a:solidFill>
                <a:latin typeface="Nunito" pitchFamily="2" charset="77"/>
              </a:rPr>
              <a:t> 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flu vaccination prevented:</a:t>
            </a:r>
          </a:p>
          <a:p>
            <a:pPr lvl="1"/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~7 million influenza illnesses, </a:t>
            </a:r>
          </a:p>
          <a:p>
            <a:pPr lvl="1"/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~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3 million influenza-associated medical visits</a:t>
            </a:r>
          </a:p>
          <a:p>
            <a:pPr lvl="1"/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~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100,000 influenza-associated hospitalizations</a:t>
            </a:r>
          </a:p>
          <a:p>
            <a:pPr lvl="1"/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~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7,000 influenza-associated deaths in the United States.</a:t>
            </a:r>
          </a:p>
          <a:p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Flu vaccine reduces the risk of needing to see a doctor for flu by 40% to 60%.</a:t>
            </a:r>
          </a:p>
          <a:p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The CDC recommends: </a:t>
            </a:r>
          </a:p>
          <a:p>
            <a:pPr lvl="1"/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Everyone 6 months and over should get annual flu vaccine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DFE4B9-FA1E-C5DC-48BA-043DF8984658}"/>
              </a:ext>
            </a:extLst>
          </p:cNvPr>
          <p:cNvSpPr txBox="1"/>
          <p:nvPr/>
        </p:nvSpPr>
        <p:spPr>
          <a:xfrm>
            <a:off x="10595429" y="6357257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08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AC3D4-61CD-658A-E762-6DD3AD1BA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B13F1-AC71-7931-F77A-DFE0DC03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42" y="1754709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COVID-19 Vaccine </a:t>
            </a:r>
          </a:p>
        </p:txBody>
      </p:sp>
      <p:pic>
        <p:nvPicPr>
          <p:cNvPr id="4098" name="Picture 2" descr="FAQ: Do Different COVID-19 Variants Cause Different Symptoms?">
            <a:extLst>
              <a:ext uri="{FF2B5EF4-FFF2-40B4-BE49-F238E27FC236}">
                <a16:creationId xmlns:a16="http://schemas.microsoft.com/office/drawing/2014/main" id="{7F904A01-69EF-C4C7-DB3D-B61899E65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884" y="318736"/>
            <a:ext cx="4666116" cy="31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991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193C-6388-B570-F6B0-10FBA111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Trends </a:t>
            </a:r>
          </a:p>
        </p:txBody>
      </p:sp>
      <p:pic>
        <p:nvPicPr>
          <p:cNvPr id="4" name="Picture 3" descr="A graph showing a line of orange color&#10;&#10;Description automatically generated with medium confidence">
            <a:extLst>
              <a:ext uri="{FF2B5EF4-FFF2-40B4-BE49-F238E27FC236}">
                <a16:creationId xmlns:a16="http://schemas.microsoft.com/office/drawing/2014/main" id="{F8037028-5E95-CE9A-8DF1-E7D3C4065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33" y="1841406"/>
            <a:ext cx="9943586" cy="4493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199785-3881-DA30-9F8B-838AADBE5397}"/>
              </a:ext>
            </a:extLst>
          </p:cNvPr>
          <p:cNvSpPr txBox="1"/>
          <p:nvPr/>
        </p:nvSpPr>
        <p:spPr>
          <a:xfrm>
            <a:off x="10916067" y="6334968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237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02E6-6FB5-E461-4D12-CDA708C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Vaccinations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850E7-217D-7990-FFCB-85289BD51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mRNA vaccines </a:t>
            </a:r>
          </a:p>
          <a:p>
            <a:pPr lvl="1"/>
            <a:r>
              <a:rPr lang="en-US" dirty="0"/>
              <a:t>Pfizer and Moderna </a:t>
            </a:r>
          </a:p>
          <a:p>
            <a:r>
              <a:rPr lang="en-US" dirty="0"/>
              <a:t>Protein subunit vaccines </a:t>
            </a:r>
          </a:p>
          <a:p>
            <a:pPr lvl="1"/>
            <a:r>
              <a:rPr lang="en-US" dirty="0"/>
              <a:t>Novavax</a:t>
            </a:r>
          </a:p>
          <a:p>
            <a:pPr lvl="1"/>
            <a:endParaRPr lang="en-US" dirty="0"/>
          </a:p>
          <a:p>
            <a:r>
              <a:rPr lang="en-US" dirty="0"/>
              <a:t>CDC recommendations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6 months and older should get 1 updated (2024-2025) vaccine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65 years and older, </a:t>
            </a:r>
            <a:r>
              <a:rPr lang="en-US" dirty="0">
                <a:solidFill>
                  <a:srgbClr val="000000"/>
                </a:solidFill>
                <a:latin typeface="Nunito" pitchFamily="2" charset="77"/>
              </a:rPr>
              <a:t>previously </a:t>
            </a:r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vaccinated should get: </a:t>
            </a:r>
          </a:p>
          <a:p>
            <a:pPr lvl="2"/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2 doses of any 2024–2025 COVID-19 vaccine (i.e., Moderna, Novavax, or Pfizer-BioNTech) separated by 6 months </a:t>
            </a:r>
          </a:p>
          <a:p>
            <a:pPr lvl="2"/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Unvaccinated people who initiate vaccination with 2024–2025 Novavax:</a:t>
            </a:r>
          </a:p>
          <a:p>
            <a:pPr lvl="2"/>
            <a:r>
              <a:rPr lang="en-US" b="0" i="0" dirty="0">
                <a:solidFill>
                  <a:srgbClr val="000000"/>
                </a:solidFill>
                <a:effectLst/>
                <a:latin typeface="Nunito" pitchFamily="2" charset="77"/>
              </a:rPr>
              <a:t> Should receive 2 doses of Novavax followed by a third dose of any COVID-19 vaccine 6 months later.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DDEDF-B535-8BB9-52B7-B7ED32CCEC23}"/>
              </a:ext>
            </a:extLst>
          </p:cNvPr>
          <p:cNvSpPr txBox="1"/>
          <p:nvPr/>
        </p:nvSpPr>
        <p:spPr>
          <a:xfrm>
            <a:off x="10875784" y="6421086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27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97A2E-C108-8F00-519F-B7862E0CA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29992-BE99-D2DE-B0F1-2B4757C0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902" y="1898904"/>
            <a:ext cx="10515600" cy="2852737"/>
          </a:xfrm>
        </p:spPr>
        <p:txBody>
          <a:bodyPr/>
          <a:lstStyle/>
          <a:p>
            <a:r>
              <a:rPr lang="en-US" dirty="0"/>
              <a:t>RSV Vaccine </a:t>
            </a:r>
          </a:p>
        </p:txBody>
      </p:sp>
      <p:pic>
        <p:nvPicPr>
          <p:cNvPr id="5122" name="Picture 2" descr="Respiratory Syncytial Virus (RSV)">
            <a:extLst>
              <a:ext uri="{FF2B5EF4-FFF2-40B4-BE49-F238E27FC236}">
                <a16:creationId xmlns:a16="http://schemas.microsoft.com/office/drawing/2014/main" id="{1A365685-6605-4246-FA54-6BC9C7210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92" y="368808"/>
            <a:ext cx="5464629" cy="30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385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4F9E1-16E3-D86E-2883-5109A3D90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222250"/>
            <a:ext cx="9814711" cy="1325563"/>
          </a:xfrm>
        </p:spPr>
        <p:txBody>
          <a:bodyPr/>
          <a:lstStyle/>
          <a:p>
            <a:r>
              <a:rPr lang="en-US" dirty="0"/>
              <a:t>The Impact of RSV </a:t>
            </a:r>
          </a:p>
        </p:txBody>
      </p:sp>
      <p:pic>
        <p:nvPicPr>
          <p:cNvPr id="6" name="Picture 5" descr="A graph of a number of patients&#10;&#10;Description automatically generated">
            <a:extLst>
              <a:ext uri="{FF2B5EF4-FFF2-40B4-BE49-F238E27FC236}">
                <a16:creationId xmlns:a16="http://schemas.microsoft.com/office/drawing/2014/main" id="{E7F5DF03-F63C-B481-3E14-DE559B43D7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75"/>
          <a:stretch/>
        </p:blipFill>
        <p:spPr>
          <a:xfrm>
            <a:off x="2290277" y="1198238"/>
            <a:ext cx="7187552" cy="44615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EFC8E7-26D3-4C34-64CE-44BE62338C1C}"/>
              </a:ext>
            </a:extLst>
          </p:cNvPr>
          <p:cNvSpPr txBox="1"/>
          <p:nvPr/>
        </p:nvSpPr>
        <p:spPr>
          <a:xfrm>
            <a:off x="10377714" y="6487886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41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5CDF-C713-820C-2D4A-F58D8C6F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371041"/>
            <a:ext cx="9814711" cy="1325563"/>
          </a:xfrm>
        </p:spPr>
        <p:txBody>
          <a:bodyPr/>
          <a:lstStyle/>
          <a:p>
            <a:r>
              <a:rPr lang="en-US" dirty="0"/>
              <a:t>Respiratory Syncytial Virus Vaccine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67E2E-4EF9-E28C-E683-D18A88090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135" y="1576243"/>
            <a:ext cx="10369727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1C1D1F"/>
                </a:solidFill>
                <a:latin typeface="Nunito" panose="020F0502020204030204" pitchFamily="34" charset="0"/>
              </a:rPr>
              <a:t>C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anose="020F0502020204030204" pitchFamily="34" charset="0"/>
              </a:rPr>
              <a:t>ommon respiratory virus that infects the nose, throat, and lungs and mimics the common cold. </a:t>
            </a:r>
          </a:p>
          <a:p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Each year, ~ 100,000–160,000 adults ages 60 and older in the United States are hospitalized due to RSV. </a:t>
            </a:r>
          </a:p>
          <a:p>
            <a:pPr marL="0" indent="0">
              <a:buNone/>
            </a:pPr>
            <a:endParaRPr lang="en-US" b="0" i="0" dirty="0">
              <a:solidFill>
                <a:srgbClr val="1C1D1F"/>
              </a:solidFill>
              <a:effectLst/>
              <a:latin typeface="Nunito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CDC vaccine recommendations:</a:t>
            </a:r>
          </a:p>
          <a:p>
            <a:pPr lvl="1"/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Everyone ages 75 and older </a:t>
            </a:r>
          </a:p>
          <a:p>
            <a:pPr lvl="1"/>
            <a:r>
              <a:rPr lang="en-US" dirty="0">
                <a:solidFill>
                  <a:srgbClr val="1C1D1F"/>
                </a:solidFill>
                <a:latin typeface="Nunito" pitchFamily="2" charset="77"/>
              </a:rPr>
              <a:t>A</a:t>
            </a:r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dults ages 60–74 who are at increased risk of severe RSV illness</a:t>
            </a:r>
            <a:endParaRPr lang="en-US" dirty="0">
              <a:solidFill>
                <a:srgbClr val="1C1D1F"/>
              </a:solidFill>
              <a:latin typeface="Nunito" pitchFamily="2" charset="77"/>
            </a:endParaRPr>
          </a:p>
          <a:p>
            <a:pPr lvl="1"/>
            <a:r>
              <a:rPr lang="en-US" b="0" i="0" dirty="0">
                <a:solidFill>
                  <a:srgbClr val="1C1D1F"/>
                </a:solidFill>
                <a:effectLst/>
                <a:latin typeface="Nunito" pitchFamily="2" charset="77"/>
              </a:rPr>
              <a:t>You only need 1 vaccination currently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3D01B0-4C29-B27E-6677-3E4B4BC9ED1C}"/>
              </a:ext>
            </a:extLst>
          </p:cNvPr>
          <p:cNvSpPr txBox="1"/>
          <p:nvPr/>
        </p:nvSpPr>
        <p:spPr>
          <a:xfrm>
            <a:off x="10802846" y="6328228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62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15B1F9-5A9B-B802-2513-087AFC2EC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Other Ways to Protect Yourself 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AB6D5CC4-5DEF-9520-83FD-CEBEB453A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23262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748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66D31-1FC5-8058-2243-92B505D7E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vaccines safe?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731D46-EC93-AA31-08CC-EF4F92F1FBD2}"/>
              </a:ext>
            </a:extLst>
          </p:cNvPr>
          <p:cNvSpPr/>
          <p:nvPr/>
        </p:nvSpPr>
        <p:spPr>
          <a:xfrm>
            <a:off x="3923414" y="2967335"/>
            <a:ext cx="3703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Yes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446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B6BC5E-04CD-3894-C09B-1B57AAA93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60" r="78109" b="32786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B1AE49-5E92-41EC-91F8-57C7E1F9E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2931" y="6551497"/>
            <a:ext cx="6137187" cy="365125"/>
          </a:xfrm>
        </p:spPr>
        <p:txBody>
          <a:bodyPr/>
          <a:lstStyle/>
          <a:p>
            <a:r>
              <a:rPr lang="en-US" sz="1000"/>
              <a:t>© 2023, 2024 Global Initiative for Chronic Obstructive Lung Disease</a:t>
            </a:r>
            <a:endParaRPr lang="en-AU" sz="1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15CF77-608B-B780-1CFE-0037A392C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67" t="31307" r="22143" b="23304"/>
          <a:stretch/>
        </p:blipFill>
        <p:spPr>
          <a:xfrm>
            <a:off x="156595" y="5243810"/>
            <a:ext cx="1767841" cy="161419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103141D-7F90-ED25-B658-7CB2CBCDA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39080" y="0"/>
            <a:ext cx="1652920" cy="1699260"/>
            <a:chOff x="5105399" y="0"/>
            <a:chExt cx="1652920" cy="169926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575DEF0-8E1F-152D-56F3-8F7018D87B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746" r="10051" b="75222"/>
            <a:stretch/>
          </p:blipFill>
          <p:spPr>
            <a:xfrm>
              <a:off x="5105399" y="0"/>
              <a:ext cx="1652919" cy="169926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F3D55D-C91B-A3BB-43D4-13FB6206FB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0597" r="10999" b="92970"/>
            <a:stretch/>
          </p:blipFill>
          <p:spPr>
            <a:xfrm>
              <a:off x="5203839" y="902587"/>
              <a:ext cx="1554480" cy="48210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2871B01-58F7-4D0C-D7ED-1855ECBCB3B7}"/>
                </a:ext>
              </a:extLst>
            </p:cNvPr>
            <p:cNvSpPr txBox="1"/>
            <p:nvPr/>
          </p:nvSpPr>
          <p:spPr>
            <a:xfrm>
              <a:off x="5494472" y="902587"/>
              <a:ext cx="9732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600" b="1" dirty="0">
                  <a:solidFill>
                    <a:schemeClr val="bg1"/>
                  </a:solidFill>
                </a:rPr>
                <a:t>Teaching </a:t>
              </a:r>
            </a:p>
            <a:p>
              <a:r>
                <a:rPr lang="en-AU" sz="1600" b="1" dirty="0">
                  <a:solidFill>
                    <a:schemeClr val="bg1"/>
                  </a:solidFill>
                </a:rPr>
                <a:t>Slide Set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7983CE6-9C13-9993-2A61-B763BBF9F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44"/>
          <a:stretch/>
        </p:blipFill>
        <p:spPr>
          <a:xfrm>
            <a:off x="10446950" y="0"/>
            <a:ext cx="1745050" cy="165232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D37269C-B779-702D-36D8-E503D152E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/>
              <a:t>Goals for treatment of stable COPD</a:t>
            </a:r>
          </a:p>
        </p:txBody>
      </p:sp>
      <p:pic>
        <p:nvPicPr>
          <p:cNvPr id="5" name="Picture 4" descr="The goals for treatment of stable COPD (to reduce symptoms and reduce risk) are listed in this figure. ">
            <a:extLst>
              <a:ext uri="{FF2B5EF4-FFF2-40B4-BE49-F238E27FC236}">
                <a16:creationId xmlns:a16="http://schemas.microsoft.com/office/drawing/2014/main" id="{CE508425-3701-D49B-38A9-B7194CCA45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4" t="12595" r="4834" b="50508"/>
          <a:stretch/>
        </p:blipFill>
        <p:spPr bwMode="auto">
          <a:xfrm>
            <a:off x="2000158" y="1258388"/>
            <a:ext cx="8252256" cy="4341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062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4B0E1-FE50-2691-6289-CE4B2E0E4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8A5E-A7A4-7B59-3C40-BE1A6685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 get multiple vaccines at the same time?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3CA11C-778B-3739-F67D-47E7E0BAABA0}"/>
              </a:ext>
            </a:extLst>
          </p:cNvPr>
          <p:cNvSpPr/>
          <p:nvPr/>
        </p:nvSpPr>
        <p:spPr>
          <a:xfrm>
            <a:off x="3923414" y="2967335"/>
            <a:ext cx="3703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Yes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2328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42FBB-6104-32C1-E88B-F5809B18D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is the best time to get the vaccines?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310012-F775-2E26-26D1-C240966EA065}"/>
              </a:ext>
            </a:extLst>
          </p:cNvPr>
          <p:cNvSpPr/>
          <p:nvPr/>
        </p:nvSpPr>
        <p:spPr>
          <a:xfrm>
            <a:off x="1988288" y="2329382"/>
            <a:ext cx="792125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Early-late Fall for Viruses </a:t>
            </a:r>
          </a:p>
          <a:p>
            <a:pPr algn="ctr"/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Any time for Pneumonia 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3291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Definition of a COPD Exacerbation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90688"/>
            <a:ext cx="9800452" cy="397193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“An acute worsening of respiratory symptoms that results in additional/change in therapy.”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 dyspnea, cough and/or sputum beyond day-to-day variability</a:t>
            </a:r>
          </a:p>
          <a:p>
            <a:pPr marL="232828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Classification of exacerbations: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Mild: treated with short-acting bronchodilators (SABD) only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Moderate: treated with SABD plus antibiotics and/or oral corticosteroids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Severe: patient requires hospitalization or visit to the ER or acute respiratory failure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041" y="6157229"/>
            <a:ext cx="8182916" cy="486833"/>
          </a:xfrm>
        </p:spPr>
        <p:txBody>
          <a:bodyPr/>
          <a:lstStyle/>
          <a:p>
            <a:r>
              <a:rPr lang="en-GB" sz="1333" dirty="0"/>
              <a:t> 2021 Global Initiative for Chronic Obstructive Lung Disease</a:t>
            </a:r>
            <a:endParaRPr lang="en-AU" sz="1333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62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3628" y="352490"/>
            <a:ext cx="9573685" cy="1016000"/>
          </a:xfrm>
        </p:spPr>
        <p:txBody>
          <a:bodyPr/>
          <a:lstStyle/>
          <a:p>
            <a:r>
              <a:rPr lang="en-US" dirty="0"/>
              <a:t>COPD Exacerbations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2E687F-D65A-B2FC-E433-89473F731F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034" y="1719241"/>
            <a:ext cx="6105292" cy="282811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D3F3990-5089-A5B8-1428-C78AAA2B1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28" y="1719241"/>
            <a:ext cx="5082406" cy="3971939"/>
          </a:xfrm>
        </p:spPr>
        <p:txBody>
          <a:bodyPr/>
          <a:lstStyle/>
          <a:p>
            <a:r>
              <a:rPr lang="en-US" dirty="0"/>
              <a:t>As of 2021, ~ 14.3 million US adults had COPD </a:t>
            </a:r>
          </a:p>
          <a:p>
            <a:r>
              <a:rPr lang="en-US" dirty="0"/>
              <a:t>Account for ~ 1.5 million ED visits</a:t>
            </a:r>
          </a:p>
          <a:p>
            <a:pPr lvl="1"/>
            <a:r>
              <a:rPr lang="en-US" dirty="0"/>
              <a:t>726, 000 hospitalizations</a:t>
            </a:r>
          </a:p>
          <a:p>
            <a:pPr lvl="1"/>
            <a:r>
              <a:rPr lang="en-US" dirty="0"/>
              <a:t>119, 000 deaths in 2000</a:t>
            </a:r>
          </a:p>
        </p:txBody>
      </p:sp>
      <p:sp>
        <p:nvSpPr>
          <p:cNvPr id="19" name="Text Box 2052">
            <a:extLst>
              <a:ext uri="{FF2B5EF4-FFF2-40B4-BE49-F238E27FC236}">
                <a16:creationId xmlns:a16="http://schemas.microsoft.com/office/drawing/2014/main" id="{C3F7C06B-CFAC-DAE4-E43C-507C49D73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994" y="5868984"/>
            <a:ext cx="448629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http://www.goldcopd.com</a:t>
            </a:r>
            <a:r>
              <a:rPr lang="en-US" sz="1600" dirty="0"/>
              <a:t>, 2009 Update</a:t>
            </a:r>
          </a:p>
          <a:p>
            <a:r>
              <a:rPr lang="en-US" sz="1600" dirty="0" err="1"/>
              <a:t>Mannino</a:t>
            </a:r>
            <a:r>
              <a:rPr lang="en-US" sz="1600" dirty="0"/>
              <a:t> DM, et al. </a:t>
            </a:r>
            <a:r>
              <a:rPr lang="en-US" sz="1600" i="1" dirty="0"/>
              <a:t>MMWR </a:t>
            </a:r>
            <a:r>
              <a:rPr lang="en-US" sz="1600" i="1" dirty="0" err="1"/>
              <a:t>Surv</a:t>
            </a:r>
            <a:r>
              <a:rPr lang="en-US" sz="1600" i="1" dirty="0"/>
              <a:t> Sum</a:t>
            </a:r>
            <a:r>
              <a:rPr lang="en-US" sz="1600" dirty="0"/>
              <a:t> 2002; 51: 1</a:t>
            </a:r>
          </a:p>
          <a:p>
            <a:r>
              <a:rPr lang="en-US" sz="1600" dirty="0" err="1"/>
              <a:t>Seemungal</a:t>
            </a:r>
            <a:r>
              <a:rPr lang="en-US" sz="1600" dirty="0"/>
              <a:t> TAR. </a:t>
            </a:r>
            <a:r>
              <a:rPr lang="en-US" sz="1600" i="1" dirty="0"/>
              <a:t>AJRCCM</a:t>
            </a:r>
            <a:r>
              <a:rPr lang="en-US" sz="1600" dirty="0"/>
              <a:t> 1998; 157: 1418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669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COPD Exacerbation Triggers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195774" y="1690688"/>
            <a:ext cx="9800452" cy="397193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C00000"/>
                </a:solidFill>
              </a:rPr>
              <a:t>Infection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Many are viral: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influenza, parainfluenza, coronavirus, </a:t>
            </a:r>
            <a:r>
              <a:rPr lang="en-US" b="1" dirty="0">
                <a:solidFill>
                  <a:srgbClr val="C00000"/>
                </a:solidFill>
              </a:rPr>
              <a:t>rhinovirus</a:t>
            </a:r>
            <a:endParaRPr lang="en-US" sz="2400" b="1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Role of bacteria is controversial:</a:t>
            </a:r>
          </a:p>
          <a:p>
            <a:pPr lvl="2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H. influenza, </a:t>
            </a:r>
            <a:r>
              <a:rPr lang="en-US" b="1" dirty="0">
                <a:solidFill>
                  <a:srgbClr val="C00000"/>
                </a:solidFill>
              </a:rPr>
              <a:t>S. </a:t>
            </a:r>
            <a:r>
              <a:rPr lang="en-US" b="1" dirty="0" err="1">
                <a:solidFill>
                  <a:srgbClr val="C00000"/>
                </a:solidFill>
              </a:rPr>
              <a:t>pneumoniae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M.catarrhalis</a:t>
            </a:r>
            <a:endParaRPr lang="en-US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/>
              <a:t>Air pollution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Ambient temperature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Cigarette smoking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Aspiration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Unclear in one-third of cases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Vitamin D deficiency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Has immunomodulatory properties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41380" y="6249458"/>
            <a:ext cx="8182916" cy="486833"/>
          </a:xfrm>
        </p:spPr>
        <p:txBody>
          <a:bodyPr/>
          <a:lstStyle/>
          <a:p>
            <a:r>
              <a:rPr lang="en-GB" sz="1333" dirty="0"/>
              <a:t> 2021 Global Initiative for Chronic Obstructive Lung Disease</a:t>
            </a:r>
            <a:endParaRPr lang="en-AU" sz="1333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44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A08A-8F16-06EC-BAFA-10285511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157" y="853639"/>
            <a:ext cx="9573685" cy="1016000"/>
          </a:xfrm>
        </p:spPr>
        <p:txBody>
          <a:bodyPr>
            <a:normAutofit fontScale="90000"/>
          </a:bodyPr>
          <a:lstStyle/>
          <a:p>
            <a:r>
              <a:rPr lang="en-US" dirty="0"/>
              <a:t>Recommended Vaccines For Patients with COPD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D6569-9E34-31B2-943C-8D9A4AE77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705" y="2344706"/>
            <a:ext cx="9796587" cy="3968748"/>
          </a:xfrm>
        </p:spPr>
        <p:txBody>
          <a:bodyPr/>
          <a:lstStyle/>
          <a:p>
            <a:r>
              <a:rPr lang="en-US" dirty="0"/>
              <a:t>Pneumonia Vaccine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Influenza Vaccine </a:t>
            </a:r>
          </a:p>
          <a:p>
            <a:r>
              <a:rPr lang="en-US" dirty="0"/>
              <a:t>Updated COVID Vaccine </a:t>
            </a:r>
          </a:p>
          <a:p>
            <a:r>
              <a:rPr lang="en-US" dirty="0"/>
              <a:t>RSV Vaccine </a:t>
            </a:r>
          </a:p>
        </p:txBody>
      </p:sp>
    </p:spTree>
    <p:extLst>
      <p:ext uri="{BB962C8B-B14F-4D97-AF65-F5344CB8AC3E}">
        <p14:creationId xmlns:p14="http://schemas.microsoft.com/office/powerpoint/2010/main" val="22806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C02B2-669E-0E68-3427-9EE00B5C8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Pneumococcal Vaccine </a:t>
            </a:r>
          </a:p>
        </p:txBody>
      </p:sp>
      <p:pic>
        <p:nvPicPr>
          <p:cNvPr id="2050" name="Picture 2" descr="A computer-generated image of Streptococcus pneumoniae based on scanning electron microscopic imagery.">
            <a:extLst>
              <a:ext uri="{FF2B5EF4-FFF2-40B4-BE49-F238E27FC236}">
                <a16:creationId xmlns:a16="http://schemas.microsoft.com/office/drawing/2014/main" id="{7507E252-323C-6B1F-FF09-8479848E9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027" y="774700"/>
            <a:ext cx="4686300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83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A774-484B-BBED-866D-234D73449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676"/>
            <a:ext cx="10515600" cy="1325563"/>
          </a:xfrm>
        </p:spPr>
        <p:txBody>
          <a:bodyPr/>
          <a:lstStyle/>
          <a:p>
            <a:r>
              <a:rPr lang="en-US" dirty="0"/>
              <a:t>Pneumonia Vaccine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5821A7-50D6-C537-BA41-13FFB6AA3F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2693"/>
            <a:ext cx="9595338" cy="4351338"/>
          </a:xfrm>
        </p:spPr>
        <p:txBody>
          <a:bodyPr/>
          <a:lstStyle/>
          <a:p>
            <a:r>
              <a:rPr lang="en-US" dirty="0"/>
              <a:t>Reduces the risk of invasive pneumococcal disease</a:t>
            </a:r>
          </a:p>
          <a:p>
            <a:r>
              <a:rPr lang="en-US" dirty="0"/>
              <a:t>CDC Recommendations: </a:t>
            </a:r>
          </a:p>
          <a:p>
            <a:pPr lvl="1"/>
            <a:r>
              <a:rPr lang="en-US" dirty="0"/>
              <a:t>All adults &gt; 50 years old </a:t>
            </a:r>
          </a:p>
          <a:p>
            <a:pPr lvl="1"/>
            <a:r>
              <a:rPr lang="en-US" dirty="0"/>
              <a:t>Adults greater than 65 who were previously vaccinated with PCV 13 and PPSV23 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648B98-8271-5936-A371-738F34235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344" y="3840983"/>
            <a:ext cx="8675076" cy="2546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8EC92F-D991-3950-8363-59CAD6B4903C}"/>
              </a:ext>
            </a:extLst>
          </p:cNvPr>
          <p:cNvSpPr txBox="1"/>
          <p:nvPr/>
        </p:nvSpPr>
        <p:spPr>
          <a:xfrm>
            <a:off x="10875784" y="6387126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94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7DE20-1D61-0976-4BE4-D30AD57D6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C6EEA-7B87-B1D5-58A8-62E8553F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Influenza Vaccine </a:t>
            </a:r>
          </a:p>
        </p:txBody>
      </p:sp>
      <p:pic>
        <p:nvPicPr>
          <p:cNvPr id="3074" name="Picture 2" descr="What is the flu? Learn ten facts about ...">
            <a:extLst>
              <a:ext uri="{FF2B5EF4-FFF2-40B4-BE49-F238E27FC236}">
                <a16:creationId xmlns:a16="http://schemas.microsoft.com/office/drawing/2014/main" id="{221419FE-5CCC-5555-A6BA-108297A09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01" y="329121"/>
            <a:ext cx="6084430" cy="322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3139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610</Words>
  <Application>Microsoft Office PowerPoint</Application>
  <PresentationFormat>Widescreen</PresentationFormat>
  <Paragraphs>109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Nunito</vt:lpstr>
      <vt:lpstr>Office Theme</vt:lpstr>
      <vt:lpstr>Living with COPD: The Importance of Vaccinations</vt:lpstr>
      <vt:lpstr>Goals for treatment of stable COPD</vt:lpstr>
      <vt:lpstr>Definition of a COPD Exacerbation</vt:lpstr>
      <vt:lpstr>COPD Exacerbations</vt:lpstr>
      <vt:lpstr>COPD Exacerbation Triggers</vt:lpstr>
      <vt:lpstr>Recommended Vaccines For Patients with COPD </vt:lpstr>
      <vt:lpstr>Pneumococcal Vaccine </vt:lpstr>
      <vt:lpstr>Pneumonia Vaccine </vt:lpstr>
      <vt:lpstr>Influenza Vaccine </vt:lpstr>
      <vt:lpstr>Influenza Trends </vt:lpstr>
      <vt:lpstr>Influenza Vaccine</vt:lpstr>
      <vt:lpstr>COVID-19 Vaccine </vt:lpstr>
      <vt:lpstr>COVID Trends </vt:lpstr>
      <vt:lpstr>COVID-19 Vaccinations</vt:lpstr>
      <vt:lpstr>RSV Vaccine </vt:lpstr>
      <vt:lpstr>The Impact of RSV </vt:lpstr>
      <vt:lpstr>Respiratory Syncytial Virus Vaccine</vt:lpstr>
      <vt:lpstr>Other Ways to Protect Yourself </vt:lpstr>
      <vt:lpstr>Are vaccines safe?</vt:lpstr>
      <vt:lpstr>Can I get multiple vaccines at the same time?</vt:lpstr>
      <vt:lpstr>When is the best time to get the vaccines?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with COPD: The Importance of Vaccinations</dc:title>
  <dc:creator>Khalilah Latrece Gates</dc:creator>
  <cp:lastModifiedBy>Rachael Morkunas</cp:lastModifiedBy>
  <cp:revision>3</cp:revision>
  <dcterms:created xsi:type="dcterms:W3CDTF">2024-10-31T02:51:21Z</dcterms:created>
  <dcterms:modified xsi:type="dcterms:W3CDTF">2024-11-06T17:06:32Z</dcterms:modified>
</cp:coreProperties>
</file>